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59" d="100"/>
          <a:sy n="59" d="100"/>
        </p:scale>
        <p:origin x="-96" y="-14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97F48-8D67-43ED-BC7F-5B044D82C185}" type="datetimeFigureOut">
              <a:rPr lang="en-GB" smtClean="0"/>
              <a:pPr/>
              <a:t>21/03/2018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318E9-83F1-4991-A98A-834D629B6E0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55903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97F48-8D67-43ED-BC7F-5B044D82C185}" type="datetimeFigureOut">
              <a:rPr lang="en-GB" smtClean="0"/>
              <a:pPr/>
              <a:t>21/03/2018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318E9-83F1-4991-A98A-834D629B6E0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7189059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97F48-8D67-43ED-BC7F-5B044D82C185}" type="datetimeFigureOut">
              <a:rPr lang="en-GB" smtClean="0"/>
              <a:pPr/>
              <a:t>21/03/2018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318E9-83F1-4991-A98A-834D629B6E0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381557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97F48-8D67-43ED-BC7F-5B044D82C185}" type="datetimeFigureOut">
              <a:rPr lang="en-GB" smtClean="0"/>
              <a:pPr/>
              <a:t>21/03/2018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318E9-83F1-4991-A98A-834D629B6E0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708153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97F48-8D67-43ED-BC7F-5B044D82C185}" type="datetimeFigureOut">
              <a:rPr lang="en-GB" smtClean="0"/>
              <a:pPr/>
              <a:t>21/03/2018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318E9-83F1-4991-A98A-834D629B6E0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337588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97F48-8D67-43ED-BC7F-5B044D82C185}" type="datetimeFigureOut">
              <a:rPr lang="en-GB" smtClean="0"/>
              <a:pPr/>
              <a:t>21/03/2018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318E9-83F1-4991-A98A-834D629B6E0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573296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97F48-8D67-43ED-BC7F-5B044D82C185}" type="datetimeFigureOut">
              <a:rPr lang="en-GB" smtClean="0"/>
              <a:pPr/>
              <a:t>21/03/2018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318E9-83F1-4991-A98A-834D629B6E0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741398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97F48-8D67-43ED-BC7F-5B044D82C185}" type="datetimeFigureOut">
              <a:rPr lang="en-GB" smtClean="0"/>
              <a:pPr/>
              <a:t>21/03/2018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318E9-83F1-4991-A98A-834D629B6E0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4284781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97F48-8D67-43ED-BC7F-5B044D82C185}" type="datetimeFigureOut">
              <a:rPr lang="en-GB" smtClean="0"/>
              <a:pPr/>
              <a:t>21/03/2018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318E9-83F1-4991-A98A-834D629B6E0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665695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97F48-8D67-43ED-BC7F-5B044D82C185}" type="datetimeFigureOut">
              <a:rPr lang="en-GB" smtClean="0"/>
              <a:pPr/>
              <a:t>21/03/2018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318E9-83F1-4991-A98A-834D629B6E0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7178191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97F48-8D67-43ED-BC7F-5B044D82C185}" type="datetimeFigureOut">
              <a:rPr lang="en-GB" smtClean="0"/>
              <a:pPr/>
              <a:t>21/03/2018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318E9-83F1-4991-A98A-834D629B6E0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649763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097F48-8D67-43ED-BC7F-5B044D82C185}" type="datetimeFigureOut">
              <a:rPr lang="en-GB" smtClean="0"/>
              <a:pPr/>
              <a:t>21/03/2018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318E9-83F1-4991-A98A-834D629B6E0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128366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awsonera.com/readonline/9780203080023" TargetMode="External"/><Relationship Id="rId2" Type="http://schemas.openxmlformats.org/officeDocument/2006/relationships/hyperlink" Target="http://oro.open.ac.uk/23568/1/Coleman_2009_Why_the_British_do_not_learn_languages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dkrashen.com/content/books/principles_and_practice.pdf" TargetMode="External"/><Relationship Id="rId5" Type="http://schemas.openxmlformats.org/officeDocument/2006/relationships/hyperlink" Target="http://lib.myilibrary.com.yorksj.idm.oclc.org/Open.aspx?id=229703" TargetMode="External"/><Relationship Id="rId4" Type="http://schemas.openxmlformats.org/officeDocument/2006/relationships/hyperlink" Target="https://ebookcentral-proquest-com.yorksj.idm.oclc.org/lib/yorksj/reader.action?docID=1829286&amp;ppg=88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-cambridge-org.yorksj.idm.oclc.org/core/services/aop-cambridge-core/content/view/EB8DAE82BC1152B91E9EC7A2BE929B23/S0142716405050198a.pdf/age_of_immersion_as_a_predictor_of_foreign_accent.pdf" TargetMode="External"/><Relationship Id="rId7" Type="http://schemas.openxmlformats.org/officeDocument/2006/relationships/hyperlink" Target="https://capitadiscovery.co.uk/yorksj/items/89028?query=Cross+cultural+teaching+and+learning+for+home+and+international+students:+Internationalisation+of+pedagogy+and+curriculum+in+Higher+Education&amp;resultsUri=items?query=Cross+cultural+teaching+and+learning+for+home+and+international+students:+Internationalisation+of+pedagogy+and+curriculum+in+Higher+Education&amp;facet%5b0%5d=fulltext:yes&amp;target=catalogue&amp;facet%5b0%5d=fulltext:yes&amp;target=catalogue" TargetMode="External"/><Relationship Id="rId2" Type="http://schemas.openxmlformats.org/officeDocument/2006/relationships/hyperlink" Target="https://www.mla.org/Resources/Advocacy/Infographics/Infographic-Benefits-of-Language-Learnin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c.europa.eu/eurostat/statistics-explained/index.php/Foreign_language_learning_statistics" TargetMode="External"/><Relationship Id="rId5" Type="http://schemas.openxmlformats.org/officeDocument/2006/relationships/hyperlink" Target="http://www.jimflege.com/files/Tsukada_Birdsong_developmental_study_JP_2005.pdf" TargetMode="External"/><Relationship Id="rId4" Type="http://schemas.openxmlformats.org/officeDocument/2006/relationships/hyperlink" Target="https://www.researchgate.net/publication/271827649_The_Effectiveness_of_L2_Pronunciation_Instruction_A_Narrative_Review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6FA0861F-B06E-4606-97DB-ABFDB8B1A64B}"/>
              </a:ext>
            </a:extLst>
          </p:cNvPr>
          <p:cNvSpPr/>
          <p:nvPr/>
        </p:nvSpPr>
        <p:spPr>
          <a:xfrm>
            <a:off x="1839759" y="0"/>
            <a:ext cx="8512483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u="sng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Is native-speakerism attainable?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5DAE7773-7BC8-4B62-9086-EFD70DAA16DA}"/>
              </a:ext>
            </a:extLst>
          </p:cNvPr>
          <p:cNvSpPr/>
          <p:nvPr/>
        </p:nvSpPr>
        <p:spPr>
          <a:xfrm>
            <a:off x="4838988" y="2008166"/>
            <a:ext cx="25140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/>
              <a:t>By Jayvan Lean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8FEF2459-C169-42D1-805A-3A00A19BA11A}"/>
              </a:ext>
            </a:extLst>
          </p:cNvPr>
          <p:cNvSpPr txBox="1"/>
          <p:nvPr/>
        </p:nvSpPr>
        <p:spPr>
          <a:xfrm>
            <a:off x="3158133" y="4777099"/>
            <a:ext cx="60398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/>
              <a:t>Special emphasis on a Japanese &amp; Romanian learner and how their learner profiles were affected through the above and their attitudes to English.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54093CA9-ACB2-4E7F-B926-95510371553A}"/>
              </a:ext>
            </a:extLst>
          </p:cNvPr>
          <p:cNvSpPr txBox="1"/>
          <p:nvPr/>
        </p:nvSpPr>
        <p:spPr>
          <a:xfrm>
            <a:off x="3158133" y="3018364"/>
            <a:ext cx="5574324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b="1" dirty="0"/>
              <a:t>Critically explores the societal and individual barriers L2 learners of English experience, and how these affect their ‘native’ speaker pursuit.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1493475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D4E8817B-C906-433D-939B-A204FFD40112}"/>
              </a:ext>
            </a:extLst>
          </p:cNvPr>
          <p:cNvSpPr/>
          <p:nvPr/>
        </p:nvSpPr>
        <p:spPr>
          <a:xfrm>
            <a:off x="4476806" y="0"/>
            <a:ext cx="3238387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The end!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A4551957-4A94-4FDE-8A6F-319BE44138FE}"/>
              </a:ext>
            </a:extLst>
          </p:cNvPr>
          <p:cNvSpPr txBox="1"/>
          <p:nvPr/>
        </p:nvSpPr>
        <p:spPr>
          <a:xfrm>
            <a:off x="2103120" y="1760220"/>
            <a:ext cx="905256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b="1" dirty="0"/>
              <a:t>All citations, graphs and diagrams have been appropriately cited, and can be found in the following reference slides.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8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b="1" dirty="0"/>
              <a:t>Images are free to use and share and were searched for via Google’s advanced search function.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0927C4B6-91CC-4A38-950B-A8415E732772}"/>
              </a:ext>
            </a:extLst>
          </p:cNvPr>
          <p:cNvSpPr/>
          <p:nvPr/>
        </p:nvSpPr>
        <p:spPr>
          <a:xfrm>
            <a:off x="2103120" y="5090100"/>
            <a:ext cx="8471358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Thank you for watching!</a:t>
            </a:r>
          </a:p>
        </p:txBody>
      </p:sp>
    </p:spTree>
    <p:extLst>
      <p:ext uri="{BB962C8B-B14F-4D97-AF65-F5344CB8AC3E}">
        <p14:creationId xmlns="" xmlns:p14="http://schemas.microsoft.com/office/powerpoint/2010/main" val="13198013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178561" y="-174171"/>
            <a:ext cx="33346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References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671691"/>
            <a:ext cx="121920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Coleman, J. (2009) </a:t>
            </a:r>
            <a:r>
              <a:rPr lang="en-GB" sz="1400" i="1" dirty="0" smtClean="0"/>
              <a:t>Why the British do not learn languages: myths and motivation in the United Kingdom </a:t>
            </a:r>
            <a:r>
              <a:rPr lang="en-GB" sz="1400" dirty="0" smtClean="0"/>
              <a:t>[Internet]. Available from </a:t>
            </a:r>
          </a:p>
          <a:p>
            <a:r>
              <a:rPr lang="en-GB" sz="1400" dirty="0" smtClean="0">
                <a:hlinkClick r:id="rId2"/>
              </a:rPr>
              <a:t>http://oro.open.ac.uk/23568/1/Coleman_2009_Why_the_British_do_not_learn_languages.pdf</a:t>
            </a:r>
            <a:r>
              <a:rPr lang="en-GB" sz="1400" dirty="0" smtClean="0"/>
              <a:t> [Accessed 28th February 2018].</a:t>
            </a:r>
          </a:p>
          <a:p>
            <a:r>
              <a:rPr lang="en-GB" sz="1400" dirty="0" smtClean="0"/>
              <a:t>Cook, V. (2016) Second Language Learning and Language Teaching. 5th ed. [Internet] New York, </a:t>
            </a:r>
            <a:r>
              <a:rPr lang="en-GB" sz="1400" dirty="0" err="1" smtClean="0"/>
              <a:t>Routledge</a:t>
            </a:r>
            <a:r>
              <a:rPr lang="en-GB" sz="1400" dirty="0" smtClean="0"/>
              <a:t>. Available from https://www.dawsonera.com/abstract/9781315883113 [Accessed 8th March 2018].</a:t>
            </a:r>
            <a:br>
              <a:rPr lang="en-GB" sz="1400" dirty="0" smtClean="0"/>
            </a:br>
            <a:r>
              <a:rPr lang="en-GB" sz="1400" dirty="0" err="1" smtClean="0"/>
              <a:t>DeKeyser</a:t>
            </a:r>
            <a:r>
              <a:rPr lang="en-GB" sz="1400" dirty="0" smtClean="0"/>
              <a:t>, R. (2000) The robustness of critical period effects in second language acquisition. </a:t>
            </a:r>
            <a:r>
              <a:rPr lang="en-GB" sz="1400" i="1" dirty="0" smtClean="0"/>
              <a:t>Studies in Second Language Acquisition</a:t>
            </a:r>
            <a:r>
              <a:rPr lang="en-GB" sz="1400" dirty="0" smtClean="0"/>
              <a:t>, 22 (4), pp. 499-535. </a:t>
            </a:r>
          </a:p>
          <a:p>
            <a:r>
              <a:rPr lang="en-GB" sz="1400" dirty="0" err="1" smtClean="0"/>
              <a:t>Derwing</a:t>
            </a:r>
            <a:r>
              <a:rPr lang="en-GB" sz="1400" dirty="0"/>
              <a:t>, T</a:t>
            </a:r>
            <a:r>
              <a:rPr lang="en-GB" sz="1400" dirty="0" smtClean="0"/>
              <a:t>. and </a:t>
            </a:r>
            <a:r>
              <a:rPr lang="en-GB" sz="1400" dirty="0"/>
              <a:t>Munro, M (2015) </a:t>
            </a:r>
            <a:r>
              <a:rPr lang="en-GB" sz="1400" i="1" dirty="0"/>
              <a:t>Pronunciation fundamentals: evidence-based perspectives for L2 teaching and research</a:t>
            </a:r>
            <a:r>
              <a:rPr lang="en-GB" sz="1400" dirty="0"/>
              <a:t>. Language learning &amp; language teaching 42. Amsterdam, John Benjamins Publishing Company.</a:t>
            </a:r>
          </a:p>
          <a:p>
            <a:r>
              <a:rPr lang="en-GB" sz="1400" dirty="0" err="1"/>
              <a:t>Derwing</a:t>
            </a:r>
            <a:r>
              <a:rPr lang="en-GB" sz="1400" dirty="0"/>
              <a:t>, T. and Munro, M. (1997) Accent, Intelligibility, and Comprehensibility: Evidence from four L1s. </a:t>
            </a:r>
            <a:r>
              <a:rPr lang="en-GB" sz="1400" i="1" dirty="0"/>
              <a:t>Studies in Second Language Acquisition</a:t>
            </a:r>
            <a:r>
              <a:rPr lang="en-GB" sz="1400" dirty="0"/>
              <a:t>, 19 (1), pp. 1–16. </a:t>
            </a:r>
          </a:p>
          <a:p>
            <a:r>
              <a:rPr lang="en-GB" sz="1400" dirty="0" err="1"/>
              <a:t>Derwing</a:t>
            </a:r>
            <a:r>
              <a:rPr lang="en-GB" sz="1400" dirty="0"/>
              <a:t>, T. Thomson, R. and Munro, M. (2006) English pronunciation and fluency development in Mandarin and Slavic speakers. </a:t>
            </a:r>
            <a:r>
              <a:rPr lang="en-GB" sz="1400" i="1" dirty="0"/>
              <a:t>System: An International Journal of Educational Technology and Applied Linguistics</a:t>
            </a:r>
            <a:r>
              <a:rPr lang="en-GB" sz="1400" dirty="0"/>
              <a:t>, 34 (2), pp. 183-193. </a:t>
            </a:r>
          </a:p>
          <a:p>
            <a:r>
              <a:rPr lang="en-GB" sz="1400" dirty="0"/>
              <a:t>Ellis, R. and </a:t>
            </a:r>
            <a:r>
              <a:rPr lang="en-GB" sz="1400" dirty="0" err="1"/>
              <a:t>Barkhuizen</a:t>
            </a:r>
            <a:r>
              <a:rPr lang="en-GB" sz="1400" dirty="0"/>
              <a:t> G. (2005) </a:t>
            </a:r>
            <a:r>
              <a:rPr lang="en-GB" sz="1400" i="1" dirty="0"/>
              <a:t>Analysing Learner Language</a:t>
            </a:r>
            <a:r>
              <a:rPr lang="en-GB" sz="1400" dirty="0"/>
              <a:t>. Oxford, Oxford University Press. Available from </a:t>
            </a:r>
            <a:r>
              <a:rPr lang="en-GB" sz="1400" u="sng" dirty="0">
                <a:hlinkClick r:id="rId3"/>
              </a:rPr>
              <a:t>https://www.dawsonera.com/readonline/9780203080023</a:t>
            </a:r>
            <a:r>
              <a:rPr lang="en-GB" sz="1400" dirty="0"/>
              <a:t> [Accessed 3rd March 2018]. </a:t>
            </a:r>
          </a:p>
          <a:p>
            <a:r>
              <a:rPr lang="en-GB" sz="1400" dirty="0"/>
              <a:t>Ellis, C, N. and </a:t>
            </a:r>
            <a:r>
              <a:rPr lang="en-GB" sz="1400" dirty="0" err="1"/>
              <a:t>Wulff</a:t>
            </a:r>
            <a:r>
              <a:rPr lang="en-GB" sz="1400" dirty="0"/>
              <a:t>, S. (2015) Usage-based approaches to SLA. In: </a:t>
            </a:r>
            <a:r>
              <a:rPr lang="en-GB" sz="1400" dirty="0" err="1"/>
              <a:t>VanPatten</a:t>
            </a:r>
            <a:r>
              <a:rPr lang="en-GB" sz="1400" dirty="0"/>
              <a:t>, B. &amp; Williams, J. 2</a:t>
            </a:r>
            <a:r>
              <a:rPr lang="en-GB" sz="1400" baseline="30000" dirty="0"/>
              <a:t>nd</a:t>
            </a:r>
            <a:r>
              <a:rPr lang="en-GB" sz="1400" dirty="0"/>
              <a:t> ed. </a:t>
            </a:r>
            <a:r>
              <a:rPr lang="en-GB" sz="1400" i="1" dirty="0"/>
              <a:t>Theories in Second Language Acquisition: An Introduction</a:t>
            </a:r>
            <a:r>
              <a:rPr lang="en-GB" sz="1400" dirty="0"/>
              <a:t> [Internet]. New York, </a:t>
            </a:r>
            <a:r>
              <a:rPr lang="en-GB" sz="1400" dirty="0" err="1"/>
              <a:t>Routledge</a:t>
            </a:r>
            <a:r>
              <a:rPr lang="en-GB" sz="1400" dirty="0"/>
              <a:t>, pp. 75-93. Available from </a:t>
            </a:r>
            <a:r>
              <a:rPr lang="en-GB" sz="1400" u="sng" dirty="0">
                <a:hlinkClick r:id="rId4"/>
              </a:rPr>
              <a:t>https://ebookcentral-proquest-com.yorksj.idm.oclc.org/lib/yorksj/reader.action?docID=1829286&amp;ppg=88</a:t>
            </a:r>
            <a:r>
              <a:rPr lang="en-GB" sz="1400" dirty="0"/>
              <a:t> [Accessed 9</a:t>
            </a:r>
            <a:r>
              <a:rPr lang="en-GB" sz="1400" baseline="30000" dirty="0"/>
              <a:t>th</a:t>
            </a:r>
            <a:r>
              <a:rPr lang="en-GB" sz="1400" dirty="0"/>
              <a:t> March 2018]. </a:t>
            </a:r>
          </a:p>
          <a:p>
            <a:r>
              <a:rPr lang="en-GB" sz="1400" dirty="0"/>
              <a:t>Hall</a:t>
            </a:r>
            <a:r>
              <a:rPr lang="en-GB" sz="1400" dirty="0" smtClean="0"/>
              <a:t>, </a:t>
            </a:r>
            <a:r>
              <a:rPr lang="en-GB" sz="1400" dirty="0"/>
              <a:t>C. &amp; Reyes, D, A. (2009) Cross-linguistic influence in L2 verb frames: The effects of word familiarity and language proficiency. In: </a:t>
            </a:r>
            <a:r>
              <a:rPr lang="en-GB" sz="1400" dirty="0" err="1"/>
              <a:t>Benati</a:t>
            </a:r>
            <a:r>
              <a:rPr lang="en-GB" sz="1400" dirty="0"/>
              <a:t>, G, M. </a:t>
            </a:r>
            <a:r>
              <a:rPr lang="en-GB" sz="1400" i="1" dirty="0"/>
              <a:t>Issues in Second Language Proficiency</a:t>
            </a:r>
            <a:r>
              <a:rPr lang="en-GB" sz="1400" dirty="0"/>
              <a:t> [Internet]</a:t>
            </a:r>
            <a:r>
              <a:rPr lang="en-GB" sz="1400" i="1" dirty="0"/>
              <a:t>. </a:t>
            </a:r>
            <a:r>
              <a:rPr lang="en-GB" sz="1400" dirty="0"/>
              <a:t>London, Continuum, pp. 24-44. Available from </a:t>
            </a:r>
            <a:r>
              <a:rPr lang="en-GB" sz="1400" u="sng" dirty="0">
                <a:hlinkClick r:id="rId5"/>
              </a:rPr>
              <a:t>http://lib.myilibrary.com.yorksj.idm.oclc.org/Open.aspx?id=229703</a:t>
            </a:r>
            <a:r>
              <a:rPr lang="en-GB" sz="1400" dirty="0"/>
              <a:t> [Accessed 7</a:t>
            </a:r>
            <a:r>
              <a:rPr lang="en-GB" sz="1400" baseline="30000" dirty="0"/>
              <a:t>th</a:t>
            </a:r>
            <a:r>
              <a:rPr lang="en-GB" sz="1400" dirty="0"/>
              <a:t> March 2018].  </a:t>
            </a:r>
          </a:p>
          <a:p>
            <a:r>
              <a:rPr lang="en-GB" sz="1400" dirty="0"/>
              <a:t>Hall, C. Smith, P. and </a:t>
            </a:r>
            <a:r>
              <a:rPr lang="en-GB" sz="1400" dirty="0" err="1"/>
              <a:t>Wicaksono</a:t>
            </a:r>
            <a:r>
              <a:rPr lang="en-GB" sz="1400" dirty="0"/>
              <a:t>, R. (2017) </a:t>
            </a:r>
            <a:r>
              <a:rPr lang="en-GB" sz="1400" i="1" dirty="0"/>
              <a:t>Mapping applied linguistics: a guide for students and practitioners</a:t>
            </a:r>
            <a:r>
              <a:rPr lang="en-GB" sz="1400" dirty="0"/>
              <a:t>. 2</a:t>
            </a:r>
            <a:r>
              <a:rPr lang="en-GB" sz="1400" baseline="30000" dirty="0"/>
              <a:t>nd</a:t>
            </a:r>
            <a:r>
              <a:rPr lang="en-GB" sz="1400" dirty="0"/>
              <a:t> ed. London, </a:t>
            </a:r>
            <a:r>
              <a:rPr lang="en-GB" sz="1400" dirty="0" err="1"/>
              <a:t>Routledge</a:t>
            </a:r>
            <a:r>
              <a:rPr lang="en-GB" sz="1400" dirty="0"/>
              <a:t>. </a:t>
            </a:r>
          </a:p>
          <a:p>
            <a:r>
              <a:rPr lang="en-GB" sz="1400" dirty="0"/>
              <a:t>Keck, C. K. Kim, Y. (2014) </a:t>
            </a:r>
            <a:r>
              <a:rPr lang="en-GB" sz="1400" i="1" dirty="0"/>
              <a:t>Pedagogical grammar</a:t>
            </a:r>
            <a:r>
              <a:rPr lang="en-GB" sz="1400" dirty="0"/>
              <a:t>. Amsterdam, John Benjamins Publishing Company. </a:t>
            </a:r>
          </a:p>
          <a:p>
            <a:r>
              <a:rPr lang="en-GB" sz="1400" dirty="0" err="1"/>
              <a:t>Krashen</a:t>
            </a:r>
            <a:r>
              <a:rPr lang="en-GB" sz="1400" dirty="0"/>
              <a:t>, S. D. (1982) </a:t>
            </a:r>
            <a:r>
              <a:rPr lang="en-GB" sz="1400" i="1" dirty="0"/>
              <a:t>Principles and Practice in Second Language Acquisition </a:t>
            </a:r>
            <a:r>
              <a:rPr lang="en-GB" sz="1400" dirty="0"/>
              <a:t>[Internet]. Pergamon Press Inc. Available from </a:t>
            </a:r>
            <a:r>
              <a:rPr lang="en-GB" sz="1400" u="sng" dirty="0">
                <a:hlinkClick r:id="rId6"/>
              </a:rPr>
              <a:t>http://www.sdkrashen.com/content/books/principles_and_practice.pdf</a:t>
            </a:r>
            <a:r>
              <a:rPr lang="en-GB" sz="1400" dirty="0"/>
              <a:t> [Accessed 5th March 1982]. </a:t>
            </a:r>
            <a:br>
              <a:rPr lang="en-GB" sz="1400" dirty="0"/>
            </a:br>
            <a:r>
              <a:rPr lang="en-GB" sz="1400" dirty="0"/>
              <a:t>Levis, J. (2005) Changing contexts and shifting paradigms in pronunciation teaching. </a:t>
            </a:r>
            <a:r>
              <a:rPr lang="en-GB" sz="1400" i="1" dirty="0"/>
              <a:t>TESOL Quarterly </a:t>
            </a:r>
            <a:r>
              <a:rPr lang="en-GB" sz="1400" dirty="0"/>
              <a:t> [Internet], 39 (3), pp. 369-377. Available from https://capitadiscovery.co.uk/yorksj/items/eds/edsjsr/edsjsr.10.2307.3588485?query=Changing+Contexts+and+Shifting+Paradigms+in+Pronunciation+Teaching&amp;resultsUri=items%3Fquery%3DChanging%2BContexts%2Band%2BShifting%2BParadigms%2Bin%2BPronunciation%2BTeaching%26facet%255B0%255D%3Dfulltext%253Ayes%26target%3Deds&amp;facet%5B0%5D=fulltext%3Ayes&amp;target=eds [Accessed 12</a:t>
            </a:r>
            <a:r>
              <a:rPr lang="en-GB" sz="1400" baseline="30000" dirty="0"/>
              <a:t>th</a:t>
            </a:r>
            <a:r>
              <a:rPr lang="en-GB" sz="1400" dirty="0"/>
              <a:t> March 2018]. </a:t>
            </a:r>
          </a:p>
          <a:p>
            <a:r>
              <a:rPr lang="en-GB" sz="1400" dirty="0" err="1"/>
              <a:t>Lightbrown</a:t>
            </a:r>
            <a:r>
              <a:rPr lang="en-GB" sz="1400" dirty="0"/>
              <a:t>, M. P. &amp; </a:t>
            </a:r>
            <a:r>
              <a:rPr lang="en-GB" sz="1400" dirty="0" err="1"/>
              <a:t>Spada</a:t>
            </a:r>
            <a:r>
              <a:rPr lang="en-GB" sz="1400" dirty="0"/>
              <a:t>, M. (2013) </a:t>
            </a:r>
            <a:r>
              <a:rPr lang="en-GB" sz="1400" i="1" dirty="0"/>
              <a:t>How Language are Learned</a:t>
            </a:r>
            <a:r>
              <a:rPr lang="en-GB" sz="1400" dirty="0"/>
              <a:t>. 4</a:t>
            </a:r>
            <a:r>
              <a:rPr lang="en-GB" sz="1400" baseline="30000" dirty="0"/>
              <a:t>th</a:t>
            </a:r>
            <a:r>
              <a:rPr lang="en-GB" sz="1400" dirty="0"/>
              <a:t> </a:t>
            </a:r>
            <a:r>
              <a:rPr lang="en-GB" sz="1400" dirty="0" smtClean="0"/>
              <a:t>ed</a:t>
            </a:r>
            <a:r>
              <a:rPr lang="en-GB" sz="1400" dirty="0"/>
              <a:t>. Oxford, Oxford University Press. </a:t>
            </a:r>
          </a:p>
          <a:p>
            <a:endParaRPr lang="en-GB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12192000" cy="7555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err="1"/>
              <a:t>MacIntyre</a:t>
            </a:r>
            <a:r>
              <a:rPr lang="en-GB" sz="1400" dirty="0"/>
              <a:t>, P.  </a:t>
            </a:r>
            <a:r>
              <a:rPr lang="en-GB" sz="1400" dirty="0" err="1"/>
              <a:t>Dornyei</a:t>
            </a:r>
            <a:r>
              <a:rPr lang="en-GB" sz="1400" dirty="0"/>
              <a:t>, Z. Clement, R. and Noels, K. (1988) Conceptualizing Willingness to Communicate in a l2: a situational model of L2 confidence and affiliation.  </a:t>
            </a:r>
            <a:r>
              <a:rPr lang="en-GB" sz="1400" i="1" dirty="0"/>
              <a:t>The Modern Language Journal</a:t>
            </a:r>
            <a:r>
              <a:rPr lang="en-GB" sz="1400" dirty="0"/>
              <a:t>, 82 (4), pp. 545-562. </a:t>
            </a:r>
          </a:p>
          <a:p>
            <a:r>
              <a:rPr lang="en-GB" sz="1400" dirty="0"/>
              <a:t>Modern Language Association of America (no date) </a:t>
            </a:r>
            <a:r>
              <a:rPr lang="en-GB" sz="1400" i="1" dirty="0"/>
              <a:t>Benefits of Language Learning </a:t>
            </a:r>
            <a:r>
              <a:rPr lang="en-GB" sz="1400" dirty="0"/>
              <a:t>[Internet]. Available from </a:t>
            </a:r>
            <a:r>
              <a:rPr lang="en-GB" sz="1400" dirty="0">
                <a:hlinkClick r:id="rId2"/>
              </a:rPr>
              <a:t>https://www.mla.org/Resources/Advocacy/Infographics/Infographic-Benefits-of-Language-Learning</a:t>
            </a:r>
            <a:r>
              <a:rPr lang="en-GB" sz="1400" dirty="0"/>
              <a:t> [Accessed 2nd March 2018]. </a:t>
            </a:r>
          </a:p>
          <a:p>
            <a:r>
              <a:rPr lang="en-GB" sz="1400" dirty="0"/>
              <a:t>Munro, M. and </a:t>
            </a:r>
            <a:r>
              <a:rPr lang="en-GB" sz="1400" dirty="0" err="1"/>
              <a:t>Derwing</a:t>
            </a:r>
            <a:r>
              <a:rPr lang="en-GB" sz="1400" dirty="0"/>
              <a:t>, T. (2008) Segmental acquisition in Adult ESL learners: a longitudinal study of vowel production. </a:t>
            </a:r>
            <a:r>
              <a:rPr lang="en-GB" sz="1400" i="1" dirty="0"/>
              <a:t>Language Learning</a:t>
            </a:r>
            <a:r>
              <a:rPr lang="en-GB" sz="1400" dirty="0"/>
              <a:t>, 58 (3), pp. 479-502. </a:t>
            </a:r>
          </a:p>
          <a:p>
            <a:r>
              <a:rPr lang="en-GB" sz="1400" dirty="0"/>
              <a:t>Munro, M. and Mann, V. (2005) Age of immersion as a predictor of foreign accent. </a:t>
            </a:r>
            <a:r>
              <a:rPr lang="en-GB" sz="1400" i="1" dirty="0"/>
              <a:t>Applied Psycholinguistics [Internet], 26 (3), pp. 311-341. </a:t>
            </a:r>
            <a:r>
              <a:rPr lang="en-GB" sz="1400" dirty="0"/>
              <a:t>Available from </a:t>
            </a:r>
            <a:r>
              <a:rPr lang="en-GB" sz="1400" i="1" dirty="0">
                <a:hlinkClick r:id="rId3"/>
              </a:rPr>
              <a:t>https://www-cambridge-org.yorksj.idm.oclc.org/core/services/aop-cambridge-core/content/view/EB8DAE82BC1152B91E9EC7A2BE929B23/S0142716405050198a.pdf/age_of_immersion_as_a_predictor_of_foreign_accent.pdf</a:t>
            </a:r>
            <a:r>
              <a:rPr lang="en-GB" sz="1400" i="1" dirty="0"/>
              <a:t>  [Accessed 7</a:t>
            </a:r>
            <a:r>
              <a:rPr lang="en-GB" sz="1400" i="1" baseline="30000" dirty="0"/>
              <a:t>th</a:t>
            </a:r>
            <a:r>
              <a:rPr lang="en-GB" sz="1400" i="1" dirty="0"/>
              <a:t> March 2018]. </a:t>
            </a:r>
            <a:endParaRPr lang="en-GB" sz="1400" dirty="0"/>
          </a:p>
          <a:p>
            <a:r>
              <a:rPr lang="en-GB" sz="1400" dirty="0" smtClean="0"/>
              <a:t>Schmidt</a:t>
            </a:r>
            <a:r>
              <a:rPr lang="en-GB" sz="1400" dirty="0"/>
              <a:t>, R. and Watanabe, Y. (2001) Motivation, strategy use, and pedagogical preferences in foreign language learning. In: </a:t>
            </a:r>
            <a:r>
              <a:rPr lang="en-GB" sz="1400" dirty="0" err="1"/>
              <a:t>Dornyei</a:t>
            </a:r>
            <a:r>
              <a:rPr lang="en-GB" sz="1400" dirty="0"/>
              <a:t>, Z. and Schmidt, R. ed. </a:t>
            </a:r>
            <a:r>
              <a:rPr lang="en-GB" sz="1400" i="1" dirty="0"/>
              <a:t>Motivation and second language acquisition. </a:t>
            </a:r>
            <a:r>
              <a:rPr lang="en-GB" sz="1400" dirty="0"/>
              <a:t>Honolulu: University of Hawaii, pp. 313-359</a:t>
            </a:r>
            <a:r>
              <a:rPr lang="en-GB" sz="1400" dirty="0" smtClean="0"/>
              <a:t>.</a:t>
            </a:r>
          </a:p>
          <a:p>
            <a:r>
              <a:rPr lang="en-GB" sz="1400" dirty="0" smtClean="0"/>
              <a:t>Sheldon, K. and Elliot, A. (1999) Goal striving, Need satisfaction, and Longitudinal Well-Being: The Self-Concordance Model. </a:t>
            </a:r>
            <a:r>
              <a:rPr lang="en-GB" sz="1400" i="1" dirty="0" smtClean="0"/>
              <a:t>Journal of Personality and Social Psychology</a:t>
            </a:r>
            <a:r>
              <a:rPr lang="en-GB" sz="1400" dirty="0" smtClean="0"/>
              <a:t>, 76 (3), pp. 482-497.  </a:t>
            </a:r>
          </a:p>
          <a:p>
            <a:r>
              <a:rPr lang="en-GB" sz="1400" dirty="0" smtClean="0"/>
              <a:t>Strange, W. and </a:t>
            </a:r>
            <a:r>
              <a:rPr lang="en-GB" sz="1400" dirty="0" err="1" smtClean="0"/>
              <a:t>Dittmann</a:t>
            </a:r>
            <a:r>
              <a:rPr lang="en-GB" sz="1400" dirty="0" smtClean="0"/>
              <a:t>, S. (1984) Effects of discrimination training on the perception of /r-l/ by Japanese adults learning English. </a:t>
            </a:r>
            <a:r>
              <a:rPr lang="en-GB" sz="1400" i="1" dirty="0" smtClean="0"/>
              <a:t>Perception &amp; Psycholinguistics, 36 (2), pp. 131-145. </a:t>
            </a:r>
          </a:p>
          <a:p>
            <a:r>
              <a:rPr lang="en-GB" sz="1400" dirty="0" err="1" smtClean="0"/>
              <a:t>Suenobu</a:t>
            </a:r>
            <a:r>
              <a:rPr lang="en-GB" sz="1400" dirty="0" smtClean="0"/>
              <a:t>, M. </a:t>
            </a:r>
            <a:r>
              <a:rPr lang="en-GB" sz="1400" dirty="0" err="1" smtClean="0"/>
              <a:t>Kanzaki</a:t>
            </a:r>
            <a:r>
              <a:rPr lang="en-GB" sz="1400" dirty="0" smtClean="0"/>
              <a:t>, K. and Yamane, S. (1992) An Experimental Study of Intelligibility of Japanese English. </a:t>
            </a:r>
            <a:r>
              <a:rPr lang="en-GB" sz="1400" i="1" dirty="0" smtClean="0"/>
              <a:t>International Review of Applied Linguistics in Language Teaching</a:t>
            </a:r>
            <a:r>
              <a:rPr lang="en-GB" sz="1400" dirty="0" smtClean="0"/>
              <a:t>, 30 (2), pp. 146-156. </a:t>
            </a:r>
          </a:p>
          <a:p>
            <a:r>
              <a:rPr lang="en-GB" sz="1400" dirty="0" smtClean="0"/>
              <a:t>Thomson, R. and </a:t>
            </a:r>
            <a:r>
              <a:rPr lang="en-GB" sz="1400" dirty="0" err="1" smtClean="0"/>
              <a:t>Derwing</a:t>
            </a:r>
            <a:r>
              <a:rPr lang="en-GB" sz="1400" i="1" dirty="0" smtClean="0"/>
              <a:t>, </a:t>
            </a:r>
            <a:r>
              <a:rPr lang="en-GB" sz="1400" dirty="0" smtClean="0"/>
              <a:t>T.</a:t>
            </a:r>
            <a:r>
              <a:rPr lang="en-GB" sz="1400" i="1" dirty="0" smtClean="0"/>
              <a:t> </a:t>
            </a:r>
            <a:r>
              <a:rPr lang="en-GB" sz="1400" dirty="0" smtClean="0"/>
              <a:t>(2014) The effectiveness of L2 pronunciation instruction: a narrative review. </a:t>
            </a:r>
            <a:r>
              <a:rPr lang="en-GB" sz="1400" i="1" dirty="0" smtClean="0"/>
              <a:t>Applied Linguistics</a:t>
            </a:r>
            <a:r>
              <a:rPr lang="en-GB" sz="1400" dirty="0" smtClean="0"/>
              <a:t> [Internet], 36 (3), pp. 326-344. Available from </a:t>
            </a:r>
            <a:r>
              <a:rPr lang="en-GB" sz="1400" dirty="0" smtClean="0">
                <a:hlinkClick r:id="rId4"/>
              </a:rPr>
              <a:t>https://www.researchgate.net/publication/271827649_The_Effectiveness_of_L2_Pronunciation_Instruction_A_Narrative_Review</a:t>
            </a:r>
            <a:r>
              <a:rPr lang="en-GB" sz="1400" dirty="0" smtClean="0"/>
              <a:t> [Accessed 10th March 2018</a:t>
            </a:r>
            <a:r>
              <a:rPr lang="en-GB" sz="1400" dirty="0" smtClean="0"/>
              <a:t>].</a:t>
            </a:r>
          </a:p>
          <a:p>
            <a:r>
              <a:rPr lang="en-GB" sz="1400" dirty="0" err="1" smtClean="0"/>
              <a:t>Tsukada</a:t>
            </a:r>
            <a:r>
              <a:rPr lang="en-GB" sz="1400" dirty="0" smtClean="0"/>
              <a:t>, K. Birdsong, D. Bialystok, E. Mack, M. Sung, H. and </a:t>
            </a:r>
            <a:r>
              <a:rPr lang="en-GB" sz="1400" dirty="0" err="1" smtClean="0"/>
              <a:t>Flege</a:t>
            </a:r>
            <a:r>
              <a:rPr lang="en-GB" sz="1400" dirty="0" smtClean="0"/>
              <a:t>, J. (2005) A developmental study of English vowel production and perception by native Korean adults and children. </a:t>
            </a:r>
            <a:r>
              <a:rPr lang="en-GB" sz="1400" i="1" dirty="0" smtClean="0"/>
              <a:t>Journal of Phonetics </a:t>
            </a:r>
            <a:r>
              <a:rPr lang="en-GB" sz="1400" dirty="0" smtClean="0"/>
              <a:t>[Internet], 33 (3), pp. 263-290. Available from </a:t>
            </a:r>
            <a:r>
              <a:rPr lang="en-GB" sz="1400" dirty="0" smtClean="0">
                <a:hlinkClick r:id="rId5"/>
              </a:rPr>
              <a:t>http://www.jimflege.com/files/Tsukada_Birdsong_developmental_study_JP_2005.pdf</a:t>
            </a:r>
            <a:r>
              <a:rPr lang="en-GB" sz="1400" dirty="0" smtClean="0"/>
              <a:t> [Accessed 9th March 2018]. </a:t>
            </a:r>
          </a:p>
          <a:p>
            <a:r>
              <a:rPr lang="en-GB" sz="1400" dirty="0" smtClean="0"/>
              <a:t>UOE data collection (2015) </a:t>
            </a:r>
            <a:r>
              <a:rPr lang="en-GB" sz="1400" i="1" dirty="0" smtClean="0"/>
              <a:t>Foreign language learning in the EU: upper secondary education</a:t>
            </a:r>
            <a:r>
              <a:rPr lang="en-GB" sz="1400" dirty="0" smtClean="0"/>
              <a:t> [Internet]. Available from </a:t>
            </a:r>
            <a:r>
              <a:rPr lang="en-GB" sz="1400" dirty="0" smtClean="0">
                <a:hlinkClick r:id="rId6"/>
              </a:rPr>
              <a:t>http://ec.europa.eu/eurostat/statistics-explained/index.php/Foreign_language_learning_statistics</a:t>
            </a:r>
            <a:r>
              <a:rPr lang="en-GB" sz="1400" dirty="0" smtClean="0"/>
              <a:t> [Accessed 1st March 2018]. </a:t>
            </a:r>
          </a:p>
          <a:p>
            <a:r>
              <a:rPr lang="en-GB" sz="1400" dirty="0" err="1" smtClean="0"/>
              <a:t>Werker</a:t>
            </a:r>
            <a:r>
              <a:rPr lang="en-GB" sz="1400" dirty="0" smtClean="0"/>
              <a:t>, J. and Tees, R. (2002) Cross-language speech perception: evidence for perceptual reorganization during the first year of life. </a:t>
            </a:r>
            <a:r>
              <a:rPr lang="en-GB" sz="1400" i="1" dirty="0" smtClean="0"/>
              <a:t>Infant </a:t>
            </a:r>
            <a:r>
              <a:rPr lang="en-GB" sz="1400" i="1" dirty="0" err="1" smtClean="0"/>
              <a:t>Behavior</a:t>
            </a:r>
            <a:r>
              <a:rPr lang="en-GB" sz="1400" i="1" dirty="0" smtClean="0"/>
              <a:t> &amp; Development</a:t>
            </a:r>
            <a:r>
              <a:rPr lang="en-GB" sz="1400" dirty="0" smtClean="0"/>
              <a:t>, 25 (1), pp. 121-133. </a:t>
            </a:r>
          </a:p>
          <a:p>
            <a:r>
              <a:rPr lang="en-GB" sz="1400" dirty="0" err="1" smtClean="0"/>
              <a:t>Wicaksono</a:t>
            </a:r>
            <a:r>
              <a:rPr lang="en-GB" sz="1400" dirty="0" smtClean="0"/>
              <a:t>, R. (2013) Raising students’ awareness of the construction of communicative (in)competence in international classrooms. In: Ryan, J. ed. </a:t>
            </a:r>
            <a:r>
              <a:rPr lang="en-GB" sz="1400" i="1" dirty="0" smtClean="0"/>
              <a:t>Cross cultural teaching and learning for home and international students: Internationalisation of pedagogy and curriculum in Higher Education</a:t>
            </a:r>
            <a:r>
              <a:rPr lang="en-GB" sz="1400" dirty="0" smtClean="0"/>
              <a:t> [Internet]. London: </a:t>
            </a:r>
            <a:r>
              <a:rPr lang="en-GB" sz="1400" dirty="0" err="1" smtClean="0"/>
              <a:t>Routledge</a:t>
            </a:r>
            <a:r>
              <a:rPr lang="en-GB" sz="1400" dirty="0" smtClean="0"/>
              <a:t>, pp. 241-250. Available from </a:t>
            </a:r>
            <a:r>
              <a:rPr lang="en-GB" sz="1100" u="sng" dirty="0" smtClean="0">
                <a:hlinkClick r:id="rId7"/>
              </a:rPr>
              <a:t>https://capitadiscovery.co.uk/yorksj/items/89028?query=Cross+cultural+teaching+and+learning+for+home+and+international+students%3A+Internationalisation+of+pedagogy+and+curriculum+in+Higher+Education&amp;resultsUri=items%3Fquery%3DCross%2Bcultural%2Bteaching%2Band%2Blearning%2Bfor%2Bhome%2Band%2Binternational%2Bstudents%253A%2BInternationalisation%2Bof%2Bpedagogy%2Band%2Bcurriculum%2Bin%2BHigher%2BEducation%26facet%255B0%255D%3Dfulltext%253Ayes%26target%3Dcatalogue&amp;facet%5B0%5D=fulltext%3Ayes&amp;target=catalogue</a:t>
            </a:r>
            <a:r>
              <a:rPr lang="en-GB" sz="1100" dirty="0" smtClean="0"/>
              <a:t> [Accessed 15</a:t>
            </a:r>
            <a:r>
              <a:rPr lang="en-GB" sz="1100" baseline="30000" dirty="0" smtClean="0"/>
              <a:t>th</a:t>
            </a:r>
            <a:r>
              <a:rPr lang="en-GB" sz="1100" dirty="0" smtClean="0"/>
              <a:t> February 2018]. </a:t>
            </a:r>
          </a:p>
          <a:p>
            <a:r>
              <a:rPr lang="en-GB" sz="1400" dirty="0" smtClean="0"/>
              <a:t> </a:t>
            </a:r>
            <a:endParaRPr lang="en-GB" sz="1400" dirty="0" smtClean="0"/>
          </a:p>
          <a:p>
            <a:endParaRPr lang="en-GB" sz="1400" dirty="0"/>
          </a:p>
          <a:p>
            <a:endParaRPr lang="en-GB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DB8DD2BE-8BF3-47A3-8AA1-E554C234D656}"/>
              </a:ext>
            </a:extLst>
          </p:cNvPr>
          <p:cNvSpPr/>
          <p:nvPr/>
        </p:nvSpPr>
        <p:spPr>
          <a:xfrm>
            <a:off x="4858545" y="0"/>
            <a:ext cx="24749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u="sng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Content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589F5F65-73B1-42FD-AF18-AE05FC787382}"/>
              </a:ext>
            </a:extLst>
          </p:cNvPr>
          <p:cNvSpPr txBox="1"/>
          <p:nvPr/>
        </p:nvSpPr>
        <p:spPr>
          <a:xfrm>
            <a:off x="368964" y="976683"/>
            <a:ext cx="87589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b="1" dirty="0"/>
              <a:t>Reasons for language learning and societal barriers/pressures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74B7E813-C4EC-4F0C-A1C8-7CA1B9C6E254}"/>
              </a:ext>
            </a:extLst>
          </p:cNvPr>
          <p:cNvSpPr txBox="1"/>
          <p:nvPr/>
        </p:nvSpPr>
        <p:spPr>
          <a:xfrm>
            <a:off x="368965" y="1747957"/>
            <a:ext cx="87589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b="1" dirty="0"/>
              <a:t>Reasons and effects of ‘native’ speaker desire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E208A60E-B53E-4612-8F90-F397C1B5CEEB}"/>
              </a:ext>
            </a:extLst>
          </p:cNvPr>
          <p:cNvSpPr txBox="1"/>
          <p:nvPr/>
        </p:nvSpPr>
        <p:spPr>
          <a:xfrm>
            <a:off x="368963" y="2519231"/>
            <a:ext cx="87589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b="1" dirty="0"/>
              <a:t>Individual L2 barriers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094752D3-AA6A-4B66-9637-B13A3CC23057}"/>
              </a:ext>
            </a:extLst>
          </p:cNvPr>
          <p:cNvSpPr txBox="1"/>
          <p:nvPr/>
        </p:nvSpPr>
        <p:spPr>
          <a:xfrm>
            <a:off x="368962" y="3290505"/>
            <a:ext cx="87589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b="1" dirty="0"/>
              <a:t>Grammatical barriers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84688355-2002-4770-B50B-FE2A4C6EDA1D}"/>
              </a:ext>
            </a:extLst>
          </p:cNvPr>
          <p:cNvSpPr txBox="1"/>
          <p:nvPr/>
        </p:nvSpPr>
        <p:spPr>
          <a:xfrm>
            <a:off x="368962" y="4023434"/>
            <a:ext cx="87589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b="1" dirty="0"/>
              <a:t>Phonetical barriers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62CA15C3-4350-4FE6-96DB-D82ABFAA8D3D}"/>
              </a:ext>
            </a:extLst>
          </p:cNvPr>
          <p:cNvSpPr txBox="1"/>
          <p:nvPr/>
        </p:nvSpPr>
        <p:spPr>
          <a:xfrm>
            <a:off x="368961" y="4711942"/>
            <a:ext cx="87589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b="1" dirty="0"/>
              <a:t>Implications and thoughts for teachers: the bigger picture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00DD3E5F-E261-41C8-AB94-D34E059B9895}"/>
              </a:ext>
            </a:extLst>
          </p:cNvPr>
          <p:cNvSpPr txBox="1"/>
          <p:nvPr/>
        </p:nvSpPr>
        <p:spPr>
          <a:xfrm>
            <a:off x="368961" y="5419652"/>
            <a:ext cx="87589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b="1" dirty="0"/>
              <a:t>Conclusion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6CCA5A4A-9BE9-4108-9C1B-906D51B0880E}"/>
              </a:ext>
            </a:extLst>
          </p:cNvPr>
          <p:cNvSpPr txBox="1"/>
          <p:nvPr/>
        </p:nvSpPr>
        <p:spPr>
          <a:xfrm>
            <a:off x="368961" y="6029733"/>
            <a:ext cx="87589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b="1" dirty="0"/>
              <a:t>References</a:t>
            </a:r>
          </a:p>
        </p:txBody>
      </p:sp>
      <p:sp>
        <p:nvSpPr>
          <p:cNvPr id="27" name="Freeform: Shape 26">
            <a:extLst>
              <a:ext uri="{FF2B5EF4-FFF2-40B4-BE49-F238E27FC236}">
                <a16:creationId xmlns="" xmlns:a16="http://schemas.microsoft.com/office/drawing/2014/main" id="{EB785025-45ED-4A77-9CE4-E616D916F106}"/>
              </a:ext>
            </a:extLst>
          </p:cNvPr>
          <p:cNvSpPr/>
          <p:nvPr/>
        </p:nvSpPr>
        <p:spPr>
          <a:xfrm rot="239117">
            <a:off x="259740" y="2710948"/>
            <a:ext cx="342756" cy="1545320"/>
          </a:xfrm>
          <a:custGeom>
            <a:avLst/>
            <a:gdLst>
              <a:gd name="connsiteX0" fmla="*/ 9502 w 18739"/>
              <a:gd name="connsiteY0" fmla="*/ 0 h 1560946"/>
              <a:gd name="connsiteX1" fmla="*/ 266 w 18739"/>
              <a:gd name="connsiteY1" fmla="*/ 794328 h 1560946"/>
              <a:gd name="connsiteX2" fmla="*/ 18739 w 18739"/>
              <a:gd name="connsiteY2" fmla="*/ 1560946 h 1560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739" h="1560946">
                <a:moveTo>
                  <a:pt x="9502" y="0"/>
                </a:moveTo>
                <a:cubicBezTo>
                  <a:pt x="4114" y="267085"/>
                  <a:pt x="-1273" y="534170"/>
                  <a:pt x="266" y="794328"/>
                </a:cubicBezTo>
                <a:cubicBezTo>
                  <a:pt x="1805" y="1054486"/>
                  <a:pt x="11042" y="1443952"/>
                  <a:pt x="18739" y="1560946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4145224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7" grpId="0"/>
      <p:bldP spid="18" grpId="0"/>
      <p:bldP spid="19" grpId="0"/>
      <p:bldP spid="20" grpId="0"/>
      <p:bldP spid="21" grpId="0"/>
      <p:bldP spid="24" grpId="0"/>
      <p:bldP spid="25" grpId="0"/>
      <p:bldP spid="2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odel, Shenzhen Polytechnic, Good Photo, Woman, Student">
            <a:extLst>
              <a:ext uri="{FF2B5EF4-FFF2-40B4-BE49-F238E27FC236}">
                <a16:creationId xmlns="" xmlns:a16="http://schemas.microsoft.com/office/drawing/2014/main" id="{DCE9DD95-A1C2-401C-83BB-7B4363EA79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2720" r="30761" b="37116"/>
          <a:stretch/>
        </p:blipFill>
        <p:spPr bwMode="auto">
          <a:xfrm>
            <a:off x="0" y="5559653"/>
            <a:ext cx="1051381" cy="129834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male college student">
            <a:extLst>
              <a:ext uri="{FF2B5EF4-FFF2-40B4-BE49-F238E27FC236}">
                <a16:creationId xmlns="" xmlns:a16="http://schemas.microsoft.com/office/drawing/2014/main" id="{A54960FE-78C1-43A5-9FE3-BA9F0FBEB6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193" t="1097" r="67018" b="62763"/>
          <a:stretch/>
        </p:blipFill>
        <p:spPr bwMode="auto">
          <a:xfrm>
            <a:off x="0" y="3333001"/>
            <a:ext cx="995819" cy="129834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ADB065AB-39A9-4A9E-8FB1-F57C568AA4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9867" t="11404" r="19987" b="4193"/>
          <a:stretch/>
        </p:blipFill>
        <p:spPr bwMode="auto">
          <a:xfrm>
            <a:off x="1890102" y="3982134"/>
            <a:ext cx="3063673" cy="2418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29CF3448-1D00-4D83-B082-41EEA5BADDC6}"/>
              </a:ext>
            </a:extLst>
          </p:cNvPr>
          <p:cNvSpPr txBox="1"/>
          <p:nvPr/>
        </p:nvSpPr>
        <p:spPr>
          <a:xfrm>
            <a:off x="-80578" y="3044172"/>
            <a:ext cx="10748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u="sng" dirty="0">
                <a:latin typeface="Arial" panose="020B0604020202020204" pitchFamily="34" charset="0"/>
                <a:cs typeface="Arial" panose="020B0604020202020204" pitchFamily="34" charset="0"/>
              </a:rPr>
              <a:t>Andrei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9697C2FB-64A7-4CB1-A977-91B09EA67F33}"/>
              </a:ext>
            </a:extLst>
          </p:cNvPr>
          <p:cNvSpPr txBox="1"/>
          <p:nvPr/>
        </p:nvSpPr>
        <p:spPr>
          <a:xfrm>
            <a:off x="-52984" y="5266199"/>
            <a:ext cx="10748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u="sng" dirty="0">
                <a:latin typeface="Arial" panose="020B0604020202020204" pitchFamily="34" charset="0"/>
                <a:cs typeface="Arial" panose="020B0604020202020204" pitchFamily="34" charset="0"/>
              </a:rPr>
              <a:t>Taiko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="" xmlns:a16="http://schemas.microsoft.com/office/drawing/2014/main" id="{1AD0F029-F9C9-430D-8EFA-F7BF0262525E}"/>
              </a:ext>
            </a:extLst>
          </p:cNvPr>
          <p:cNvCxnSpPr>
            <a:cxnSpLocks/>
          </p:cNvCxnSpPr>
          <p:nvPr/>
        </p:nvCxnSpPr>
        <p:spPr>
          <a:xfrm>
            <a:off x="994243" y="3767974"/>
            <a:ext cx="2570993" cy="85981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="" xmlns:a16="http://schemas.microsoft.com/office/drawing/2014/main" id="{77FF4541-405C-4A2E-9AC7-C274FF82359C}"/>
              </a:ext>
            </a:extLst>
          </p:cNvPr>
          <p:cNvCxnSpPr>
            <a:cxnSpLocks/>
          </p:cNvCxnSpPr>
          <p:nvPr/>
        </p:nvCxnSpPr>
        <p:spPr>
          <a:xfrm flipV="1">
            <a:off x="1034230" y="5021081"/>
            <a:ext cx="2749689" cy="131959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lus Sign 15">
            <a:extLst>
              <a:ext uri="{FF2B5EF4-FFF2-40B4-BE49-F238E27FC236}">
                <a16:creationId xmlns="" xmlns:a16="http://schemas.microsoft.com/office/drawing/2014/main" id="{B10DD3F4-3685-45F8-81ED-5452E6796CAD}"/>
              </a:ext>
            </a:extLst>
          </p:cNvPr>
          <p:cNvSpPr/>
          <p:nvPr/>
        </p:nvSpPr>
        <p:spPr>
          <a:xfrm>
            <a:off x="4953775" y="4614760"/>
            <a:ext cx="1010653" cy="923292"/>
          </a:xfrm>
          <a:prstGeom prst="mathPlu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pic>
        <p:nvPicPr>
          <p:cNvPr id="1032" name="Picture 8" descr="File:Gordon Brown Davos 2008 crop.jpg">
            <a:extLst>
              <a:ext uri="{FF2B5EF4-FFF2-40B4-BE49-F238E27FC236}">
                <a16:creationId xmlns="" xmlns:a16="http://schemas.microsoft.com/office/drawing/2014/main" id="{1439DE59-D223-4D71-A5CE-3410762469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3177" t="5716" r="8622" b="34817"/>
          <a:stretch/>
        </p:blipFill>
        <p:spPr bwMode="auto">
          <a:xfrm>
            <a:off x="6681" y="851199"/>
            <a:ext cx="996607" cy="128525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Speech Bubble: Oval 18">
            <a:extLst>
              <a:ext uri="{FF2B5EF4-FFF2-40B4-BE49-F238E27FC236}">
                <a16:creationId xmlns="" xmlns:a16="http://schemas.microsoft.com/office/drawing/2014/main" id="{74FD61B2-5DC2-445D-B28C-085C66FB23EA}"/>
              </a:ext>
            </a:extLst>
          </p:cNvPr>
          <p:cNvSpPr/>
          <p:nvPr/>
        </p:nvSpPr>
        <p:spPr>
          <a:xfrm>
            <a:off x="914966" y="635842"/>
            <a:ext cx="2177311" cy="1412064"/>
          </a:xfrm>
          <a:prstGeom prst="wedgeEllipseCallout">
            <a:avLst>
              <a:gd name="adj1" fmla="val -79673"/>
              <a:gd name="adj2" fmla="val 3798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500" b="1" dirty="0"/>
              <a:t>English is enough!  The world’s companies need English speakers! </a:t>
            </a:r>
            <a:r>
              <a:rPr lang="en-GB" sz="700" dirty="0"/>
              <a:t>(Coleman 2009).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="" xmlns:a16="http://schemas.microsoft.com/office/drawing/2014/main" id="{45476FB6-DA6C-44B3-B149-24C4C00CA6AA}"/>
              </a:ext>
            </a:extLst>
          </p:cNvPr>
          <p:cNvCxnSpPr>
            <a:cxnSpLocks/>
            <a:endCxn id="1034" idx="1"/>
          </p:cNvCxnSpPr>
          <p:nvPr/>
        </p:nvCxnSpPr>
        <p:spPr>
          <a:xfrm>
            <a:off x="3092277" y="1439810"/>
            <a:ext cx="1398508" cy="164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4" name="Picture 10" descr="man tree plant street house flower window male recreation standing europe portrait young student garden smile outdoors uk england london m fun university 50 gardens united kingdom leica 240 summilux chelsea cadogan outdoor structure">
            <a:extLst>
              <a:ext uri="{FF2B5EF4-FFF2-40B4-BE49-F238E27FC236}">
                <a16:creationId xmlns="" xmlns:a16="http://schemas.microsoft.com/office/drawing/2014/main" id="{FD3E999C-722C-44D1-86CB-90B9BB513F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0000" t="26102" r="36579" b="45377"/>
          <a:stretch/>
        </p:blipFill>
        <p:spPr bwMode="auto">
          <a:xfrm>
            <a:off x="4490785" y="776125"/>
            <a:ext cx="958960" cy="136033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4" name="Straight Arrow Connector 23">
            <a:extLst>
              <a:ext uri="{FF2B5EF4-FFF2-40B4-BE49-F238E27FC236}">
                <a16:creationId xmlns="" xmlns:a16="http://schemas.microsoft.com/office/drawing/2014/main" id="{C9A91D3B-659C-4DF5-BB2E-15056A5C9142}"/>
              </a:ext>
            </a:extLst>
          </p:cNvPr>
          <p:cNvCxnSpPr>
            <a:cxnSpLocks/>
          </p:cNvCxnSpPr>
          <p:nvPr/>
        </p:nvCxnSpPr>
        <p:spPr>
          <a:xfrm flipV="1">
            <a:off x="5467134" y="876935"/>
            <a:ext cx="594066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="" xmlns:a16="http://schemas.microsoft.com/office/drawing/2014/main" id="{DB21EC59-A67B-4519-98E3-890FF927B06A}"/>
              </a:ext>
            </a:extLst>
          </p:cNvPr>
          <p:cNvCxnSpPr>
            <a:cxnSpLocks/>
          </p:cNvCxnSpPr>
          <p:nvPr/>
        </p:nvCxnSpPr>
        <p:spPr>
          <a:xfrm>
            <a:off x="5449745" y="1493828"/>
            <a:ext cx="60157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="" xmlns:a16="http://schemas.microsoft.com/office/drawing/2014/main" id="{4F8384F2-1A37-4FC3-A952-DA8CF5438F84}"/>
              </a:ext>
            </a:extLst>
          </p:cNvPr>
          <p:cNvCxnSpPr>
            <a:cxnSpLocks/>
          </p:cNvCxnSpPr>
          <p:nvPr/>
        </p:nvCxnSpPr>
        <p:spPr>
          <a:xfrm>
            <a:off x="5449745" y="2059702"/>
            <a:ext cx="62108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E7EAF997-3D7F-43B8-A9AA-E68A5AC6662A}"/>
              </a:ext>
            </a:extLst>
          </p:cNvPr>
          <p:cNvSpPr txBox="1"/>
          <p:nvPr/>
        </p:nvSpPr>
        <p:spPr>
          <a:xfrm>
            <a:off x="5989805" y="697873"/>
            <a:ext cx="1815076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/>
              <a:t>English ownership. </a:t>
            </a:r>
            <a:r>
              <a:rPr lang="en-GB" sz="700" dirty="0"/>
              <a:t>(</a:t>
            </a:r>
            <a:r>
              <a:rPr lang="en-GB" sz="700" dirty="0" err="1"/>
              <a:t>Wicaksono</a:t>
            </a:r>
            <a:r>
              <a:rPr lang="en-GB" sz="700" dirty="0"/>
              <a:t> 2013). 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5BEC0111-200D-472F-8849-3A896ADBA514}"/>
              </a:ext>
            </a:extLst>
          </p:cNvPr>
          <p:cNvSpPr txBox="1"/>
          <p:nvPr/>
        </p:nvSpPr>
        <p:spPr>
          <a:xfrm>
            <a:off x="5994813" y="1281473"/>
            <a:ext cx="1581195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/>
              <a:t>Complacency</a:t>
            </a:r>
            <a:r>
              <a:rPr lang="en-GB" sz="1200" b="1" dirty="0"/>
              <a:t> </a:t>
            </a:r>
            <a:r>
              <a:rPr lang="en-GB" sz="700" dirty="0"/>
              <a:t>(Coleman 2009).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4A6A503C-4009-4400-8201-3A603F58CD64}"/>
              </a:ext>
            </a:extLst>
          </p:cNvPr>
          <p:cNvSpPr txBox="1"/>
          <p:nvPr/>
        </p:nvSpPr>
        <p:spPr>
          <a:xfrm>
            <a:off x="5988074" y="1858929"/>
            <a:ext cx="2424396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/>
              <a:t>Xenophobia/Europhobia </a:t>
            </a:r>
            <a:r>
              <a:rPr lang="en-GB" sz="700" dirty="0"/>
              <a:t>(Coleman 2009). 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="" xmlns:a16="http://schemas.microsoft.com/office/drawing/2014/main" id="{A5EB8A23-4C97-45B7-A2C5-F28ABE361DB2}"/>
              </a:ext>
            </a:extLst>
          </p:cNvPr>
          <p:cNvCxnSpPr>
            <a:cxnSpLocks/>
            <a:endCxn id="61" idx="1"/>
          </p:cNvCxnSpPr>
          <p:nvPr/>
        </p:nvCxnSpPr>
        <p:spPr>
          <a:xfrm>
            <a:off x="8242300" y="1493828"/>
            <a:ext cx="1708565" cy="7013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>
            <a:extLst>
              <a:ext uri="{FF2B5EF4-FFF2-40B4-BE49-F238E27FC236}">
                <a16:creationId xmlns="" xmlns:a16="http://schemas.microsoft.com/office/drawing/2014/main" id="{662C195A-7556-4325-8368-152D81EDF5D4}"/>
              </a:ext>
            </a:extLst>
          </p:cNvPr>
          <p:cNvSpPr/>
          <p:nvPr/>
        </p:nvSpPr>
        <p:spPr>
          <a:xfrm>
            <a:off x="1934712" y="3477358"/>
            <a:ext cx="126028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u="sng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Extrinsic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="" xmlns:a16="http://schemas.microsoft.com/office/drawing/2014/main" id="{92E8C54F-0BD7-43C9-BEE7-92ED5B69D6B7}"/>
              </a:ext>
            </a:extLst>
          </p:cNvPr>
          <p:cNvSpPr/>
          <p:nvPr/>
        </p:nvSpPr>
        <p:spPr>
          <a:xfrm>
            <a:off x="5834269" y="3537141"/>
            <a:ext cx="121251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u="sng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Intrinsic</a:t>
            </a:r>
          </a:p>
        </p:txBody>
      </p:sp>
      <p:pic>
        <p:nvPicPr>
          <p:cNvPr id="1036" name="Picture 12" descr="Image result for movies, games and media">
            <a:extLst>
              <a:ext uri="{FF2B5EF4-FFF2-40B4-BE49-F238E27FC236}">
                <a16:creationId xmlns="" xmlns:a16="http://schemas.microsoft.com/office/drawing/2014/main" id="{DD443C9B-412F-461C-ABFC-428F15CFF2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8372" y="4084856"/>
            <a:ext cx="1004309" cy="77739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File:Ghozt Tramp - Business Communication Duplicat model.jpg">
            <a:extLst>
              <a:ext uri="{FF2B5EF4-FFF2-40B4-BE49-F238E27FC236}">
                <a16:creationId xmlns="" xmlns:a16="http://schemas.microsoft.com/office/drawing/2014/main" id="{DFEE86C7-5D78-4EE1-BDC6-2734B2A462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3965" r="21560" b="12718"/>
          <a:stretch/>
        </p:blipFill>
        <p:spPr bwMode="auto">
          <a:xfrm>
            <a:off x="5938371" y="5323911"/>
            <a:ext cx="1004309" cy="92329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Equals 46">
            <a:extLst>
              <a:ext uri="{FF2B5EF4-FFF2-40B4-BE49-F238E27FC236}">
                <a16:creationId xmlns="" xmlns:a16="http://schemas.microsoft.com/office/drawing/2014/main" id="{B8323A16-EF5C-4BBB-9E3A-0112FCB785DE}"/>
              </a:ext>
            </a:extLst>
          </p:cNvPr>
          <p:cNvSpPr/>
          <p:nvPr/>
        </p:nvSpPr>
        <p:spPr>
          <a:xfrm>
            <a:off x="7091557" y="4804345"/>
            <a:ext cx="713324" cy="493329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="" xmlns:a16="http://schemas.microsoft.com/office/drawing/2014/main" id="{D37CC6CC-3A2A-4FD8-A3F4-3F03FC38D775}"/>
              </a:ext>
            </a:extLst>
          </p:cNvPr>
          <p:cNvSpPr/>
          <p:nvPr/>
        </p:nvSpPr>
        <p:spPr>
          <a:xfrm>
            <a:off x="7228751" y="4042592"/>
            <a:ext cx="3231785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Motivation!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="" xmlns:a16="http://schemas.microsoft.com/office/drawing/2014/main" id="{D24FC950-7132-41A3-B5B1-F2B12A6C4D7E}"/>
              </a:ext>
            </a:extLst>
          </p:cNvPr>
          <p:cNvSpPr txBox="1"/>
          <p:nvPr/>
        </p:nvSpPr>
        <p:spPr>
          <a:xfrm>
            <a:off x="8016478" y="4753080"/>
            <a:ext cx="2194321" cy="16773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/>
              <a:t>High motivation for languages of intrinsic interest; contrary findings for language learners who study not of their own volition</a:t>
            </a:r>
            <a:r>
              <a:rPr lang="en-GB" sz="1600" dirty="0"/>
              <a:t> </a:t>
            </a:r>
            <a:r>
              <a:rPr lang="en-GB" sz="700" dirty="0"/>
              <a:t>(Schmidt &amp; Watanabe 2001). </a:t>
            </a:r>
          </a:p>
        </p:txBody>
      </p:sp>
      <p:sp>
        <p:nvSpPr>
          <p:cNvPr id="50" name="Arc 49">
            <a:extLst>
              <a:ext uri="{FF2B5EF4-FFF2-40B4-BE49-F238E27FC236}">
                <a16:creationId xmlns="" xmlns:a16="http://schemas.microsoft.com/office/drawing/2014/main" id="{0A060DD2-53C2-41E8-BC78-226670147E0E}"/>
              </a:ext>
            </a:extLst>
          </p:cNvPr>
          <p:cNvSpPr/>
          <p:nvPr/>
        </p:nvSpPr>
        <p:spPr>
          <a:xfrm>
            <a:off x="753907" y="2191419"/>
            <a:ext cx="228352" cy="2436365"/>
          </a:xfrm>
          <a:prstGeom prst="arc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59" name="Arc 58">
            <a:extLst>
              <a:ext uri="{FF2B5EF4-FFF2-40B4-BE49-F238E27FC236}">
                <a16:creationId xmlns="" xmlns:a16="http://schemas.microsoft.com/office/drawing/2014/main" id="{B2F80D7D-60E1-4614-8340-99A4EB938B55}"/>
              </a:ext>
            </a:extLst>
          </p:cNvPr>
          <p:cNvSpPr/>
          <p:nvPr/>
        </p:nvSpPr>
        <p:spPr>
          <a:xfrm>
            <a:off x="914967" y="3382267"/>
            <a:ext cx="133836" cy="4302388"/>
          </a:xfrm>
          <a:prstGeom prst="arc">
            <a:avLst>
              <a:gd name="adj1" fmla="val 16200000"/>
              <a:gd name="adj2" fmla="val 1570988"/>
            </a:avLst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51" name="Rectangle 50">
            <a:extLst>
              <a:ext uri="{FF2B5EF4-FFF2-40B4-BE49-F238E27FC236}">
                <a16:creationId xmlns="" xmlns:a16="http://schemas.microsoft.com/office/drawing/2014/main" id="{CCB0F9B7-8BB6-4005-BDFB-BDAED2CAFB11}"/>
              </a:ext>
            </a:extLst>
          </p:cNvPr>
          <p:cNvSpPr/>
          <p:nvPr/>
        </p:nvSpPr>
        <p:spPr>
          <a:xfrm>
            <a:off x="1354505" y="-51306"/>
            <a:ext cx="9312441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GB" sz="2800" b="1" u="sng" dirty="0"/>
              <a:t>Reasons for language learning and societal barriers/pressures</a:t>
            </a: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="" xmlns:a16="http://schemas.microsoft.com/office/drawing/2014/main" id="{444E1933-A39D-42D9-86E5-E1004AA769A5}"/>
              </a:ext>
            </a:extLst>
          </p:cNvPr>
          <p:cNvCxnSpPr>
            <a:cxnSpLocks/>
          </p:cNvCxnSpPr>
          <p:nvPr/>
        </p:nvCxnSpPr>
        <p:spPr>
          <a:xfrm flipV="1">
            <a:off x="3937537" y="3736446"/>
            <a:ext cx="138398" cy="2456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F2DD99CE-FFE2-40F2-A03B-AA922C143BEB}"/>
              </a:ext>
            </a:extLst>
          </p:cNvPr>
          <p:cNvSpPr txBox="1"/>
          <p:nvPr/>
        </p:nvSpPr>
        <p:spPr>
          <a:xfrm>
            <a:off x="3786390" y="2440669"/>
            <a:ext cx="1973351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i="1" dirty="0"/>
              <a:t>Self-concordant goals</a:t>
            </a:r>
            <a:r>
              <a:rPr lang="en-GB" sz="1200" dirty="0"/>
              <a:t>: </a:t>
            </a:r>
            <a:r>
              <a:rPr lang="en-GB" sz="1400" b="1" dirty="0"/>
              <a:t>meaningful, individually realised and an expression of the self = persistence and diligence</a:t>
            </a:r>
            <a:r>
              <a:rPr lang="en-GB" sz="1400" dirty="0"/>
              <a:t> </a:t>
            </a:r>
            <a:r>
              <a:rPr lang="en-GB" sz="700" dirty="0"/>
              <a:t>(Sheldon &amp; Elliot 1999). </a:t>
            </a:r>
            <a:endParaRPr lang="en-GB" sz="700" i="1" dirty="0"/>
          </a:p>
        </p:txBody>
      </p:sp>
      <p:cxnSp>
        <p:nvCxnSpPr>
          <p:cNvPr id="55" name="Straight Arrow Connector 54">
            <a:extLst>
              <a:ext uri="{FF2B5EF4-FFF2-40B4-BE49-F238E27FC236}">
                <a16:creationId xmlns="" xmlns:a16="http://schemas.microsoft.com/office/drawing/2014/main" id="{D2305ED6-E15E-4913-82D1-D63738AD0B44}"/>
              </a:ext>
            </a:extLst>
          </p:cNvPr>
          <p:cNvCxnSpPr/>
          <p:nvPr/>
        </p:nvCxnSpPr>
        <p:spPr>
          <a:xfrm>
            <a:off x="1003288" y="2078224"/>
            <a:ext cx="945402" cy="4747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="" xmlns:a16="http://schemas.microsoft.com/office/drawing/2014/main" id="{FB124549-7B0A-486F-83BC-893D4162C1C4}"/>
              </a:ext>
            </a:extLst>
          </p:cNvPr>
          <p:cNvSpPr txBox="1"/>
          <p:nvPr/>
        </p:nvSpPr>
        <p:spPr>
          <a:xfrm>
            <a:off x="1910360" y="2452999"/>
            <a:ext cx="1474524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/>
              <a:t>The media reinforce these aspects! </a:t>
            </a:r>
            <a:r>
              <a:rPr lang="en-GB" sz="700" dirty="0"/>
              <a:t>(Coleman 2009). </a:t>
            </a:r>
          </a:p>
        </p:txBody>
      </p:sp>
      <p:pic>
        <p:nvPicPr>
          <p:cNvPr id="61" name="Picture 60">
            <a:extLst>
              <a:ext uri="{FF2B5EF4-FFF2-40B4-BE49-F238E27FC236}">
                <a16:creationId xmlns="" xmlns:a16="http://schemas.microsoft.com/office/drawing/2014/main" id="{AA90F393-EA43-42D0-8071-084044B11653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/>
          <a:srcRect l="54683" t="16256" r="11644" b="7544"/>
          <a:stretch/>
        </p:blipFill>
        <p:spPr>
          <a:xfrm>
            <a:off x="9950865" y="653824"/>
            <a:ext cx="1920912" cy="3082622"/>
          </a:xfrm>
          <a:prstGeom prst="rect">
            <a:avLst/>
          </a:prstGeom>
        </p:spPr>
      </p:pic>
      <p:sp>
        <p:nvSpPr>
          <p:cNvPr id="1024" name="TextBox 1023">
            <a:extLst>
              <a:ext uri="{FF2B5EF4-FFF2-40B4-BE49-F238E27FC236}">
                <a16:creationId xmlns="" xmlns:a16="http://schemas.microsoft.com/office/drawing/2014/main" id="{7B196077-93F0-4B57-AC2D-9B20793E73DE}"/>
              </a:ext>
            </a:extLst>
          </p:cNvPr>
          <p:cNvSpPr txBox="1"/>
          <p:nvPr/>
        </p:nvSpPr>
        <p:spPr>
          <a:xfrm>
            <a:off x="9902811" y="3780232"/>
            <a:ext cx="1920912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/>
              <a:t>Foreign language learning in the European Union </a:t>
            </a:r>
            <a:r>
              <a:rPr lang="en-GB" sz="700" dirty="0"/>
              <a:t>(UOE data collection 2015).</a:t>
            </a:r>
          </a:p>
        </p:txBody>
      </p:sp>
      <p:sp>
        <p:nvSpPr>
          <p:cNvPr id="40" name="Rectangle 39"/>
          <p:cNvSpPr/>
          <p:nvPr/>
        </p:nvSpPr>
        <p:spPr>
          <a:xfrm>
            <a:off x="1866900" y="6401485"/>
            <a:ext cx="3114675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700" dirty="0"/>
              <a:t>Modern Language Association of America (no date). </a:t>
            </a:r>
          </a:p>
        </p:txBody>
      </p:sp>
    </p:spTree>
    <p:extLst>
      <p:ext uri="{BB962C8B-B14F-4D97-AF65-F5344CB8AC3E}">
        <p14:creationId xmlns="" xmlns:p14="http://schemas.microsoft.com/office/powerpoint/2010/main" val="1256696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16" grpId="0" animBg="1"/>
      <p:bldP spid="19" grpId="0" animBg="1"/>
      <p:bldP spid="25" grpId="0"/>
      <p:bldP spid="33" grpId="0"/>
      <p:bldP spid="38" grpId="0"/>
      <p:bldP spid="44" grpId="0"/>
      <p:bldP spid="52" grpId="0"/>
      <p:bldP spid="47" grpId="0" animBg="1"/>
      <p:bldP spid="48" grpId="0"/>
      <p:bldP spid="49" grpId="0"/>
      <p:bldP spid="50" grpId="0" animBg="1"/>
      <p:bldP spid="59" grpId="0" animBg="1"/>
      <p:bldP spid="41" grpId="0"/>
      <p:bldP spid="56" grpId="0"/>
      <p:bldP spid="1024" grpId="0"/>
      <p:bldP spid="4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DE23FF52-24FE-4E3F-9631-429A3FF3D566}"/>
              </a:ext>
            </a:extLst>
          </p:cNvPr>
          <p:cNvSpPr/>
          <p:nvPr/>
        </p:nvSpPr>
        <p:spPr>
          <a:xfrm>
            <a:off x="-659244" y="-67484"/>
            <a:ext cx="13383491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000" b="1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But! Obsession with ‘native speaker’ image</a:t>
            </a:r>
          </a:p>
        </p:txBody>
      </p:sp>
      <p:pic>
        <p:nvPicPr>
          <p:cNvPr id="5" name="Picture 4" descr="Image result for male college student">
            <a:extLst>
              <a:ext uri="{FF2B5EF4-FFF2-40B4-BE49-F238E27FC236}">
                <a16:creationId xmlns="" xmlns:a16="http://schemas.microsoft.com/office/drawing/2014/main" id="{3873B248-804A-4216-913C-4BFCAB600E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193" t="1097" r="67018" b="62763"/>
          <a:stretch/>
        </p:blipFill>
        <p:spPr bwMode="auto">
          <a:xfrm>
            <a:off x="2333229" y="1418792"/>
            <a:ext cx="995819" cy="129834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E114FB97-A543-484A-845D-9EE78B2BAA42}"/>
              </a:ext>
            </a:extLst>
          </p:cNvPr>
          <p:cNvSpPr txBox="1"/>
          <p:nvPr/>
        </p:nvSpPr>
        <p:spPr>
          <a:xfrm>
            <a:off x="2234273" y="1150943"/>
            <a:ext cx="10748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u="sng" dirty="0">
                <a:latin typeface="Arial" panose="020B0604020202020204" pitchFamily="34" charset="0"/>
                <a:cs typeface="Arial" panose="020B0604020202020204" pitchFamily="34" charset="0"/>
              </a:rPr>
              <a:t>Andrei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3CDDE329-AB7E-420B-81CA-1987453DCD6A}"/>
              </a:ext>
            </a:extLst>
          </p:cNvPr>
          <p:cNvSpPr txBox="1"/>
          <p:nvPr/>
        </p:nvSpPr>
        <p:spPr>
          <a:xfrm>
            <a:off x="9392900" y="1231572"/>
            <a:ext cx="10748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u="sng" dirty="0">
                <a:latin typeface="Arial" panose="020B0604020202020204" pitchFamily="34" charset="0"/>
                <a:cs typeface="Arial" panose="020B0604020202020204" pitchFamily="34" charset="0"/>
              </a:rPr>
              <a:t>Taiko</a:t>
            </a:r>
          </a:p>
        </p:txBody>
      </p:sp>
      <p:pic>
        <p:nvPicPr>
          <p:cNvPr id="8" name="Picture 2" descr="Model, Shenzhen Polytechnic, Good Photo, Woman, Student">
            <a:extLst>
              <a:ext uri="{FF2B5EF4-FFF2-40B4-BE49-F238E27FC236}">
                <a16:creationId xmlns="" xmlns:a16="http://schemas.microsoft.com/office/drawing/2014/main" id="{5383F162-E51C-4479-8DBE-BE8ABD5454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2720" r="30761" b="37116"/>
          <a:stretch/>
        </p:blipFill>
        <p:spPr bwMode="auto">
          <a:xfrm>
            <a:off x="9392900" y="1569833"/>
            <a:ext cx="1051381" cy="129834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peech Bubble: Oval 8">
            <a:extLst>
              <a:ext uri="{FF2B5EF4-FFF2-40B4-BE49-F238E27FC236}">
                <a16:creationId xmlns="" xmlns:a16="http://schemas.microsoft.com/office/drawing/2014/main" id="{34AAA5F2-3036-4FCC-865B-EC711CE0C2BB}"/>
              </a:ext>
            </a:extLst>
          </p:cNvPr>
          <p:cNvSpPr/>
          <p:nvPr/>
        </p:nvSpPr>
        <p:spPr>
          <a:xfrm>
            <a:off x="10604695" y="145320"/>
            <a:ext cx="1572765" cy="2167077"/>
          </a:xfrm>
          <a:prstGeom prst="wedgeEllipseCallout">
            <a:avLst>
              <a:gd name="adj1" fmla="val -80491"/>
              <a:gd name="adj2" fmla="val 6598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200" b="1" dirty="0"/>
              <a:t>“I know English is the world’s language, so I want my speech and grammar to be ‘native’ like. That way, I can get a job overseas!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="" xmlns:a16="http://schemas.microsoft.com/office/drawing/2014/main" id="{80CBF570-22AD-4F6F-BBF6-363606AABD6D}"/>
              </a:ext>
            </a:extLst>
          </p:cNvPr>
          <p:cNvCxnSpPr>
            <a:cxnSpLocks/>
            <a:stCxn id="9" idx="4"/>
          </p:cNvCxnSpPr>
          <p:nvPr/>
        </p:nvCxnSpPr>
        <p:spPr>
          <a:xfrm flipH="1">
            <a:off x="10737808" y="2312397"/>
            <a:ext cx="653270" cy="18605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08363875-2286-4B2E-A36F-8B58B15F7DD7}"/>
              </a:ext>
            </a:extLst>
          </p:cNvPr>
          <p:cNvSpPr/>
          <p:nvPr/>
        </p:nvSpPr>
        <p:spPr>
          <a:xfrm>
            <a:off x="9217521" y="4172932"/>
            <a:ext cx="275062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b="1" dirty="0"/>
              <a:t>Analyst</a:t>
            </a:r>
            <a:r>
              <a:rPr lang="en-GB" sz="1400" dirty="0"/>
              <a:t>: </a:t>
            </a:r>
            <a:r>
              <a:rPr lang="en-GB" sz="1600" dirty="0"/>
              <a:t>“How do I get to the bus stop?”</a:t>
            </a:r>
            <a:br>
              <a:rPr lang="en-GB" sz="1600" dirty="0"/>
            </a:br>
            <a:r>
              <a:rPr lang="en-GB" sz="1300" b="1" dirty="0"/>
              <a:t>Learner:</a:t>
            </a:r>
            <a:r>
              <a:rPr lang="en-GB" sz="1300" dirty="0"/>
              <a:t> </a:t>
            </a:r>
            <a:r>
              <a:rPr lang="en-GB" sz="1600" dirty="0"/>
              <a:t>“From the school you turn l-r...right and then you walk in </a:t>
            </a:r>
            <a:r>
              <a:rPr lang="en-GB" sz="1600" dirty="0" err="1"/>
              <a:t>straigh</a:t>
            </a:r>
            <a:r>
              <a:rPr lang="en-GB" sz="1600" dirty="0"/>
              <a:t>-, no… in a straight line for three minutes”.</a:t>
            </a:r>
          </a:p>
        </p:txBody>
      </p:sp>
      <p:sp>
        <p:nvSpPr>
          <p:cNvPr id="14" name="Speech Bubble: Oval 13">
            <a:extLst>
              <a:ext uri="{FF2B5EF4-FFF2-40B4-BE49-F238E27FC236}">
                <a16:creationId xmlns="" xmlns:a16="http://schemas.microsoft.com/office/drawing/2014/main" id="{EDB3318C-1AAA-4883-9969-E0EE397C853B}"/>
              </a:ext>
            </a:extLst>
          </p:cNvPr>
          <p:cNvSpPr/>
          <p:nvPr/>
        </p:nvSpPr>
        <p:spPr>
          <a:xfrm>
            <a:off x="0" y="2750873"/>
            <a:ext cx="2440663" cy="2010089"/>
          </a:xfrm>
          <a:prstGeom prst="wedgeEllipseCallout">
            <a:avLst>
              <a:gd name="adj1" fmla="val 76950"/>
              <a:gd name="adj2" fmla="val -7368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“</a:t>
            </a:r>
            <a:r>
              <a:rPr lang="en-GB" sz="1400" b="1" dirty="0"/>
              <a:t>Sometimes I ask one of my housemates to make important phone calls (letting agency, internet provider etc.) as they are ‘native’ speakers </a:t>
            </a:r>
            <a:r>
              <a:rPr lang="en-GB" sz="1200" dirty="0"/>
              <a:t>“</a:t>
            </a:r>
          </a:p>
        </p:txBody>
      </p:sp>
      <p:sp>
        <p:nvSpPr>
          <p:cNvPr id="19" name="Speech Bubble: Oval 18">
            <a:extLst>
              <a:ext uri="{FF2B5EF4-FFF2-40B4-BE49-F238E27FC236}">
                <a16:creationId xmlns="" xmlns:a16="http://schemas.microsoft.com/office/drawing/2014/main" id="{F2528DA4-5725-4B9D-B135-3D04726B5A6F}"/>
              </a:ext>
            </a:extLst>
          </p:cNvPr>
          <p:cNvSpPr/>
          <p:nvPr/>
        </p:nvSpPr>
        <p:spPr>
          <a:xfrm>
            <a:off x="7659721" y="516998"/>
            <a:ext cx="1741164" cy="2167077"/>
          </a:xfrm>
          <a:prstGeom prst="wedgeEllipseCallout">
            <a:avLst>
              <a:gd name="adj1" fmla="val 74977"/>
              <a:gd name="adj2" fmla="val 4159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300" b="1" dirty="0"/>
              <a:t>“I worry about how I will perceived by ‘native’ speakers, and it makes me do things like this in conversation!”. 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="" xmlns:a16="http://schemas.microsoft.com/office/drawing/2014/main" id="{E8821040-9A4A-4214-AD7F-EBCA0D44E020}"/>
              </a:ext>
            </a:extLst>
          </p:cNvPr>
          <p:cNvCxnSpPr>
            <a:cxnSpLocks/>
          </p:cNvCxnSpPr>
          <p:nvPr/>
        </p:nvCxnSpPr>
        <p:spPr>
          <a:xfrm flipH="1" flipV="1">
            <a:off x="8950831" y="2597919"/>
            <a:ext cx="860044" cy="15750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D23386FF-F7DF-4961-8697-E295D8DD6D1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l="24524" t="19766" r="24994"/>
          <a:stretch/>
        </p:blipFill>
        <p:spPr>
          <a:xfrm>
            <a:off x="3951095" y="1746622"/>
            <a:ext cx="3671113" cy="3281967"/>
          </a:xfrm>
          <a:prstGeom prst="rect">
            <a:avLst/>
          </a:prstGeom>
        </p:spPr>
      </p:pic>
      <p:cxnSp>
        <p:nvCxnSpPr>
          <p:cNvPr id="28" name="Straight Arrow Connector 27">
            <a:extLst>
              <a:ext uri="{FF2B5EF4-FFF2-40B4-BE49-F238E27FC236}">
                <a16:creationId xmlns="" xmlns:a16="http://schemas.microsoft.com/office/drawing/2014/main" id="{11D5A627-7761-47ED-BCED-5509F349FBC0}"/>
              </a:ext>
            </a:extLst>
          </p:cNvPr>
          <p:cNvCxnSpPr>
            <a:cxnSpLocks/>
            <a:stCxn id="5" idx="3"/>
          </p:cNvCxnSpPr>
          <p:nvPr/>
        </p:nvCxnSpPr>
        <p:spPr>
          <a:xfrm>
            <a:off x="3329048" y="2067966"/>
            <a:ext cx="622047" cy="3334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="" xmlns:a16="http://schemas.microsoft.com/office/drawing/2014/main" id="{A4B28BDA-9D6C-42A8-AA24-201448AEC82A}"/>
              </a:ext>
            </a:extLst>
          </p:cNvPr>
          <p:cNvCxnSpPr>
            <a:cxnSpLocks/>
            <a:stCxn id="8" idx="2"/>
            <a:endCxn id="26" idx="3"/>
          </p:cNvCxnSpPr>
          <p:nvPr/>
        </p:nvCxnSpPr>
        <p:spPr>
          <a:xfrm flipH="1">
            <a:off x="7622208" y="2868180"/>
            <a:ext cx="2296383" cy="5194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="" xmlns:a16="http://schemas.microsoft.com/office/drawing/2014/main" id="{37848BEF-F452-4FC6-82E5-FE7EF475BCF9}"/>
              </a:ext>
            </a:extLst>
          </p:cNvPr>
          <p:cNvCxnSpPr>
            <a:cxnSpLocks/>
          </p:cNvCxnSpPr>
          <p:nvPr/>
        </p:nvCxnSpPr>
        <p:spPr>
          <a:xfrm flipH="1">
            <a:off x="2738474" y="4516201"/>
            <a:ext cx="1212621" cy="7791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15C75F2B-FC62-4B89-B713-D03A1F1F2CFB}"/>
              </a:ext>
            </a:extLst>
          </p:cNvPr>
          <p:cNvSpPr txBox="1"/>
          <p:nvPr/>
        </p:nvSpPr>
        <p:spPr>
          <a:xfrm>
            <a:off x="965185" y="5176143"/>
            <a:ext cx="208140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/>
              <a:t>Relationship between the user and the L2: believe and competence in their L2 skills </a:t>
            </a:r>
            <a:r>
              <a:rPr lang="en-GB" sz="700" dirty="0"/>
              <a:t>(</a:t>
            </a:r>
            <a:r>
              <a:rPr lang="en-GB" sz="700" dirty="0" err="1"/>
              <a:t>MacIntyre</a:t>
            </a:r>
            <a:r>
              <a:rPr lang="en-GB" sz="700" dirty="0"/>
              <a:t> et al. 1998). 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="" xmlns:a16="http://schemas.microsoft.com/office/drawing/2014/main" id="{39197649-18ED-4AEB-BBAB-60801D827B11}"/>
              </a:ext>
            </a:extLst>
          </p:cNvPr>
          <p:cNvCxnSpPr>
            <a:cxnSpLocks/>
          </p:cNvCxnSpPr>
          <p:nvPr/>
        </p:nvCxnSpPr>
        <p:spPr>
          <a:xfrm>
            <a:off x="4248905" y="5016758"/>
            <a:ext cx="0" cy="7745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B2853C6F-7DD6-4588-8A2E-1583BCE7521D}"/>
              </a:ext>
            </a:extLst>
          </p:cNvPr>
          <p:cNvSpPr txBox="1"/>
          <p:nvPr/>
        </p:nvSpPr>
        <p:spPr>
          <a:xfrm>
            <a:off x="3309094" y="5707056"/>
            <a:ext cx="2081407" cy="1184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/>
              <a:t>Language anxiety, i.e. any discomfort experienced when conversing in the L2. </a:t>
            </a:r>
            <a:r>
              <a:rPr lang="en-GB" sz="700" dirty="0"/>
              <a:t>(</a:t>
            </a:r>
            <a:r>
              <a:rPr lang="en-GB" sz="700" dirty="0" err="1"/>
              <a:t>MacIntyre</a:t>
            </a:r>
            <a:r>
              <a:rPr lang="en-GB" sz="700" dirty="0"/>
              <a:t> et al. 1998). 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="" xmlns:a16="http://schemas.microsoft.com/office/drawing/2014/main" id="{6D935646-733B-435B-BD60-ABA07188A6F1}"/>
              </a:ext>
            </a:extLst>
          </p:cNvPr>
          <p:cNvCxnSpPr>
            <a:cxnSpLocks/>
          </p:cNvCxnSpPr>
          <p:nvPr/>
        </p:nvCxnSpPr>
        <p:spPr>
          <a:xfrm>
            <a:off x="7457456" y="4998118"/>
            <a:ext cx="8499" cy="6784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C3A62309-DFAC-400F-A09D-E8EBFC4F80AF}"/>
              </a:ext>
            </a:extLst>
          </p:cNvPr>
          <p:cNvSpPr txBox="1"/>
          <p:nvPr/>
        </p:nvSpPr>
        <p:spPr>
          <a:xfrm>
            <a:off x="6404162" y="5699527"/>
            <a:ext cx="23120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/>
              <a:t>Possible fears of integration and bad L2 experiences contribute to low WTC </a:t>
            </a:r>
            <a:r>
              <a:rPr lang="en-GB" sz="700" dirty="0"/>
              <a:t>(</a:t>
            </a:r>
            <a:r>
              <a:rPr lang="en-GB" sz="700" dirty="0" err="1"/>
              <a:t>MacIntyre</a:t>
            </a:r>
            <a:r>
              <a:rPr lang="en-GB" sz="700" dirty="0"/>
              <a:t> et al. 1998). 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="" xmlns:a16="http://schemas.microsoft.com/office/drawing/2014/main" id="{A04E1F31-8804-40BE-8300-02BF63B577BA}"/>
              </a:ext>
            </a:extLst>
          </p:cNvPr>
          <p:cNvSpPr/>
          <p:nvPr/>
        </p:nvSpPr>
        <p:spPr>
          <a:xfrm>
            <a:off x="4139391" y="715570"/>
            <a:ext cx="311034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Competent, yet…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F276315B-EA97-4ED8-92D5-3A5130D96207}"/>
              </a:ext>
            </a:extLst>
          </p:cNvPr>
          <p:cNvSpPr txBox="1"/>
          <p:nvPr/>
        </p:nvSpPr>
        <p:spPr>
          <a:xfrm>
            <a:off x="3913583" y="1437859"/>
            <a:ext cx="3558069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Heuristic Model of Variables Influencing WTC </a:t>
            </a:r>
            <a:r>
              <a:rPr lang="en-GB" sz="700" dirty="0"/>
              <a:t>(</a:t>
            </a:r>
            <a:r>
              <a:rPr lang="en-GB" sz="700" dirty="0" err="1"/>
              <a:t>MacIntyre</a:t>
            </a:r>
            <a:r>
              <a:rPr lang="en-GB" sz="700" dirty="0"/>
              <a:t> et al. 1998, p. 547). </a:t>
            </a:r>
          </a:p>
        </p:txBody>
      </p:sp>
      <p:sp>
        <p:nvSpPr>
          <p:cNvPr id="27" name="Speech Bubble: Oval 26">
            <a:extLst>
              <a:ext uri="{FF2B5EF4-FFF2-40B4-BE49-F238E27FC236}">
                <a16:creationId xmlns="" xmlns:a16="http://schemas.microsoft.com/office/drawing/2014/main" id="{4147B394-2186-4405-9D68-30D92303EA44}"/>
              </a:ext>
            </a:extLst>
          </p:cNvPr>
          <p:cNvSpPr/>
          <p:nvPr/>
        </p:nvSpPr>
        <p:spPr>
          <a:xfrm>
            <a:off x="-25916" y="358419"/>
            <a:ext cx="2236749" cy="2239500"/>
          </a:xfrm>
          <a:prstGeom prst="wedgeEllipseCallout">
            <a:avLst>
              <a:gd name="adj1" fmla="val 85358"/>
              <a:gd name="adj2" fmla="val 351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400" b="1" dirty="0"/>
              <a:t>“The sector I want to work in and the media I consume is dominated by English; therefore, I want my English to be as ‘native’ as possible.”</a:t>
            </a:r>
          </a:p>
        </p:txBody>
      </p:sp>
      <p:sp>
        <p:nvSpPr>
          <p:cNvPr id="39" name="Freeform: Shape 38">
            <a:extLst>
              <a:ext uri="{FF2B5EF4-FFF2-40B4-BE49-F238E27FC236}">
                <a16:creationId xmlns="" xmlns:a16="http://schemas.microsoft.com/office/drawing/2014/main" id="{C3AE59CD-26B1-4A94-8B7A-FE102048B074}"/>
              </a:ext>
            </a:extLst>
          </p:cNvPr>
          <p:cNvSpPr/>
          <p:nvPr/>
        </p:nvSpPr>
        <p:spPr>
          <a:xfrm>
            <a:off x="4296418" y="2000271"/>
            <a:ext cx="1125814" cy="1400655"/>
          </a:xfrm>
          <a:custGeom>
            <a:avLst/>
            <a:gdLst>
              <a:gd name="connsiteX0" fmla="*/ 740803 w 1125814"/>
              <a:gd name="connsiteY0" fmla="*/ 4992 h 1400655"/>
              <a:gd name="connsiteX1" fmla="*/ 660593 w 1125814"/>
              <a:gd name="connsiteY1" fmla="*/ 37076 h 1400655"/>
              <a:gd name="connsiteX2" fmla="*/ 628508 w 1125814"/>
              <a:gd name="connsiteY2" fmla="*/ 69161 h 1400655"/>
              <a:gd name="connsiteX3" fmla="*/ 436003 w 1125814"/>
              <a:gd name="connsiteY3" fmla="*/ 165413 h 1400655"/>
              <a:gd name="connsiteX4" fmla="*/ 387877 w 1125814"/>
              <a:gd name="connsiteY4" fmla="*/ 213540 h 1400655"/>
              <a:gd name="connsiteX5" fmla="*/ 323708 w 1125814"/>
              <a:gd name="connsiteY5" fmla="*/ 325834 h 1400655"/>
              <a:gd name="connsiteX6" fmla="*/ 291624 w 1125814"/>
              <a:gd name="connsiteY6" fmla="*/ 373961 h 1400655"/>
              <a:gd name="connsiteX7" fmla="*/ 275582 w 1125814"/>
              <a:gd name="connsiteY7" fmla="*/ 422087 h 1400655"/>
              <a:gd name="connsiteX8" fmla="*/ 195371 w 1125814"/>
              <a:gd name="connsiteY8" fmla="*/ 502297 h 1400655"/>
              <a:gd name="connsiteX9" fmla="*/ 163287 w 1125814"/>
              <a:gd name="connsiteY9" fmla="*/ 534382 h 1400655"/>
              <a:gd name="connsiteX10" fmla="*/ 99119 w 1125814"/>
              <a:gd name="connsiteY10" fmla="*/ 630634 h 1400655"/>
              <a:gd name="connsiteX11" fmla="*/ 67035 w 1125814"/>
              <a:gd name="connsiteY11" fmla="*/ 678761 h 1400655"/>
              <a:gd name="connsiteX12" fmla="*/ 18908 w 1125814"/>
              <a:gd name="connsiteY12" fmla="*/ 775013 h 1400655"/>
              <a:gd name="connsiteX13" fmla="*/ 18908 w 1125814"/>
              <a:gd name="connsiteY13" fmla="*/ 1272318 h 1400655"/>
              <a:gd name="connsiteX14" fmla="*/ 67035 w 1125814"/>
              <a:gd name="connsiteY14" fmla="*/ 1368571 h 1400655"/>
              <a:gd name="connsiteX15" fmla="*/ 163287 w 1125814"/>
              <a:gd name="connsiteY15" fmla="*/ 1400655 h 1400655"/>
              <a:gd name="connsiteX16" fmla="*/ 452045 w 1125814"/>
              <a:gd name="connsiteY16" fmla="*/ 1368571 h 1400655"/>
              <a:gd name="connsiteX17" fmla="*/ 548298 w 1125814"/>
              <a:gd name="connsiteY17" fmla="*/ 1320445 h 1400655"/>
              <a:gd name="connsiteX18" fmla="*/ 644550 w 1125814"/>
              <a:gd name="connsiteY18" fmla="*/ 1224192 h 1400655"/>
              <a:gd name="connsiteX19" fmla="*/ 676635 w 1125814"/>
              <a:gd name="connsiteY19" fmla="*/ 1176066 h 1400655"/>
              <a:gd name="connsiteX20" fmla="*/ 724761 w 1125814"/>
              <a:gd name="connsiteY20" fmla="*/ 1143982 h 1400655"/>
              <a:gd name="connsiteX21" fmla="*/ 756845 w 1125814"/>
              <a:gd name="connsiteY21" fmla="*/ 1111897 h 1400655"/>
              <a:gd name="connsiteX22" fmla="*/ 853098 w 1125814"/>
              <a:gd name="connsiteY22" fmla="*/ 951476 h 1400655"/>
              <a:gd name="connsiteX23" fmla="*/ 917266 w 1125814"/>
              <a:gd name="connsiteY23" fmla="*/ 855224 h 1400655"/>
              <a:gd name="connsiteX24" fmla="*/ 965393 w 1125814"/>
              <a:gd name="connsiteY24" fmla="*/ 710845 h 1400655"/>
              <a:gd name="connsiteX25" fmla="*/ 981435 w 1125814"/>
              <a:gd name="connsiteY25" fmla="*/ 662718 h 1400655"/>
              <a:gd name="connsiteX26" fmla="*/ 997477 w 1125814"/>
              <a:gd name="connsiteY26" fmla="*/ 582508 h 1400655"/>
              <a:gd name="connsiteX27" fmla="*/ 1029561 w 1125814"/>
              <a:gd name="connsiteY27" fmla="*/ 518340 h 1400655"/>
              <a:gd name="connsiteX28" fmla="*/ 1061645 w 1125814"/>
              <a:gd name="connsiteY28" fmla="*/ 422087 h 1400655"/>
              <a:gd name="connsiteX29" fmla="*/ 1093729 w 1125814"/>
              <a:gd name="connsiteY29" fmla="*/ 325834 h 1400655"/>
              <a:gd name="connsiteX30" fmla="*/ 1125814 w 1125814"/>
              <a:gd name="connsiteY30" fmla="*/ 197497 h 1400655"/>
              <a:gd name="connsiteX31" fmla="*/ 1093729 w 1125814"/>
              <a:gd name="connsiteY31" fmla="*/ 69161 h 1400655"/>
              <a:gd name="connsiteX32" fmla="*/ 1061645 w 1125814"/>
              <a:gd name="connsiteY32" fmla="*/ 37076 h 1400655"/>
              <a:gd name="connsiteX33" fmla="*/ 740803 w 1125814"/>
              <a:gd name="connsiteY33" fmla="*/ 4992 h 1400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125814" h="1400655">
                <a:moveTo>
                  <a:pt x="740803" y="4992"/>
                </a:moveTo>
                <a:cubicBezTo>
                  <a:pt x="673961" y="4992"/>
                  <a:pt x="685595" y="22789"/>
                  <a:pt x="660593" y="37076"/>
                </a:cubicBezTo>
                <a:cubicBezTo>
                  <a:pt x="647461" y="44580"/>
                  <a:pt x="642036" y="62397"/>
                  <a:pt x="628508" y="69161"/>
                </a:cubicBezTo>
                <a:cubicBezTo>
                  <a:pt x="524133" y="121349"/>
                  <a:pt x="527948" y="73467"/>
                  <a:pt x="436003" y="165413"/>
                </a:cubicBezTo>
                <a:cubicBezTo>
                  <a:pt x="419961" y="181455"/>
                  <a:pt x="402401" y="196111"/>
                  <a:pt x="387877" y="213540"/>
                </a:cubicBezTo>
                <a:cubicBezTo>
                  <a:pt x="352348" y="256175"/>
                  <a:pt x="352235" y="275913"/>
                  <a:pt x="323708" y="325834"/>
                </a:cubicBezTo>
                <a:cubicBezTo>
                  <a:pt x="314142" y="342574"/>
                  <a:pt x="300246" y="356716"/>
                  <a:pt x="291624" y="373961"/>
                </a:cubicBezTo>
                <a:cubicBezTo>
                  <a:pt x="284062" y="389086"/>
                  <a:pt x="285728" y="408559"/>
                  <a:pt x="275582" y="422087"/>
                </a:cubicBezTo>
                <a:cubicBezTo>
                  <a:pt x="252895" y="452336"/>
                  <a:pt x="222108" y="475560"/>
                  <a:pt x="195371" y="502297"/>
                </a:cubicBezTo>
                <a:cubicBezTo>
                  <a:pt x="184676" y="512992"/>
                  <a:pt x="171677" y="521797"/>
                  <a:pt x="163287" y="534382"/>
                </a:cubicBezTo>
                <a:lnTo>
                  <a:pt x="99119" y="630634"/>
                </a:lnTo>
                <a:cubicBezTo>
                  <a:pt x="88424" y="646676"/>
                  <a:pt x="73132" y="660470"/>
                  <a:pt x="67035" y="678761"/>
                </a:cubicBezTo>
                <a:cubicBezTo>
                  <a:pt x="44896" y="745178"/>
                  <a:pt x="60373" y="712817"/>
                  <a:pt x="18908" y="775013"/>
                </a:cubicBezTo>
                <a:cubicBezTo>
                  <a:pt x="7200" y="1055996"/>
                  <a:pt x="-17039" y="1074610"/>
                  <a:pt x="18908" y="1272318"/>
                </a:cubicBezTo>
                <a:cubicBezTo>
                  <a:pt x="25756" y="1309982"/>
                  <a:pt x="28183" y="1349145"/>
                  <a:pt x="67035" y="1368571"/>
                </a:cubicBezTo>
                <a:cubicBezTo>
                  <a:pt x="97284" y="1383695"/>
                  <a:pt x="163287" y="1400655"/>
                  <a:pt x="163287" y="1400655"/>
                </a:cubicBezTo>
                <a:cubicBezTo>
                  <a:pt x="176715" y="1399696"/>
                  <a:pt x="383554" y="1397924"/>
                  <a:pt x="452045" y="1368571"/>
                </a:cubicBezTo>
                <a:cubicBezTo>
                  <a:pt x="669720" y="1275282"/>
                  <a:pt x="345514" y="1388038"/>
                  <a:pt x="548298" y="1320445"/>
                </a:cubicBezTo>
                <a:cubicBezTo>
                  <a:pt x="623907" y="1207029"/>
                  <a:pt x="525167" y="1343574"/>
                  <a:pt x="644550" y="1224192"/>
                </a:cubicBezTo>
                <a:cubicBezTo>
                  <a:pt x="658183" y="1210559"/>
                  <a:pt x="663002" y="1189699"/>
                  <a:pt x="676635" y="1176066"/>
                </a:cubicBezTo>
                <a:cubicBezTo>
                  <a:pt x="690268" y="1162433"/>
                  <a:pt x="709706" y="1156026"/>
                  <a:pt x="724761" y="1143982"/>
                </a:cubicBezTo>
                <a:cubicBezTo>
                  <a:pt x="736571" y="1134534"/>
                  <a:pt x="746150" y="1122592"/>
                  <a:pt x="756845" y="1111897"/>
                </a:cubicBezTo>
                <a:cubicBezTo>
                  <a:pt x="790552" y="943364"/>
                  <a:pt x="739394" y="1122032"/>
                  <a:pt x="853098" y="951476"/>
                </a:cubicBezTo>
                <a:lnTo>
                  <a:pt x="917266" y="855224"/>
                </a:lnTo>
                <a:lnTo>
                  <a:pt x="965393" y="710845"/>
                </a:lnTo>
                <a:cubicBezTo>
                  <a:pt x="970741" y="694803"/>
                  <a:pt x="978119" y="679300"/>
                  <a:pt x="981435" y="662718"/>
                </a:cubicBezTo>
                <a:cubicBezTo>
                  <a:pt x="986782" y="635981"/>
                  <a:pt x="988855" y="608375"/>
                  <a:pt x="997477" y="582508"/>
                </a:cubicBezTo>
                <a:cubicBezTo>
                  <a:pt x="1005039" y="559821"/>
                  <a:pt x="1020680" y="540544"/>
                  <a:pt x="1029561" y="518340"/>
                </a:cubicBezTo>
                <a:cubicBezTo>
                  <a:pt x="1042121" y="486939"/>
                  <a:pt x="1050950" y="454171"/>
                  <a:pt x="1061645" y="422087"/>
                </a:cubicBezTo>
                <a:lnTo>
                  <a:pt x="1093729" y="325834"/>
                </a:lnTo>
                <a:lnTo>
                  <a:pt x="1125814" y="197497"/>
                </a:lnTo>
                <a:cubicBezTo>
                  <a:pt x="1122364" y="180248"/>
                  <a:pt x="1108527" y="93824"/>
                  <a:pt x="1093729" y="69161"/>
                </a:cubicBezTo>
                <a:cubicBezTo>
                  <a:pt x="1085947" y="56192"/>
                  <a:pt x="1075173" y="43840"/>
                  <a:pt x="1061645" y="37076"/>
                </a:cubicBezTo>
                <a:cubicBezTo>
                  <a:pt x="950131" y="-18682"/>
                  <a:pt x="807645" y="4992"/>
                  <a:pt x="740803" y="4992"/>
                </a:cubicBezTo>
                <a:close/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Freeform: Shape 45">
            <a:extLst>
              <a:ext uri="{FF2B5EF4-FFF2-40B4-BE49-F238E27FC236}">
                <a16:creationId xmlns="" xmlns:a16="http://schemas.microsoft.com/office/drawing/2014/main" id="{3CFBA4D4-D610-4696-9E4B-04938482852F}"/>
              </a:ext>
            </a:extLst>
          </p:cNvPr>
          <p:cNvSpPr/>
          <p:nvPr/>
        </p:nvSpPr>
        <p:spPr>
          <a:xfrm>
            <a:off x="3641558" y="3352800"/>
            <a:ext cx="962526" cy="1443789"/>
          </a:xfrm>
          <a:custGeom>
            <a:avLst/>
            <a:gdLst>
              <a:gd name="connsiteX0" fmla="*/ 513347 w 962526"/>
              <a:gd name="connsiteY0" fmla="*/ 0 h 1443789"/>
              <a:gd name="connsiteX1" fmla="*/ 449179 w 962526"/>
              <a:gd name="connsiteY1" fmla="*/ 80211 h 1443789"/>
              <a:gd name="connsiteX2" fmla="*/ 385010 w 962526"/>
              <a:gd name="connsiteY2" fmla="*/ 128337 h 1443789"/>
              <a:gd name="connsiteX3" fmla="*/ 352926 w 962526"/>
              <a:gd name="connsiteY3" fmla="*/ 176463 h 1443789"/>
              <a:gd name="connsiteX4" fmla="*/ 304800 w 962526"/>
              <a:gd name="connsiteY4" fmla="*/ 208547 h 1443789"/>
              <a:gd name="connsiteX5" fmla="*/ 272716 w 962526"/>
              <a:gd name="connsiteY5" fmla="*/ 240632 h 1443789"/>
              <a:gd name="connsiteX6" fmla="*/ 224589 w 962526"/>
              <a:gd name="connsiteY6" fmla="*/ 272716 h 1443789"/>
              <a:gd name="connsiteX7" fmla="*/ 144379 w 962526"/>
              <a:gd name="connsiteY7" fmla="*/ 368968 h 1443789"/>
              <a:gd name="connsiteX8" fmla="*/ 112295 w 962526"/>
              <a:gd name="connsiteY8" fmla="*/ 545432 h 1443789"/>
              <a:gd name="connsiteX9" fmla="*/ 80210 w 962526"/>
              <a:gd name="connsiteY9" fmla="*/ 641684 h 1443789"/>
              <a:gd name="connsiteX10" fmla="*/ 64168 w 962526"/>
              <a:gd name="connsiteY10" fmla="*/ 689811 h 1443789"/>
              <a:gd name="connsiteX11" fmla="*/ 32084 w 962526"/>
              <a:gd name="connsiteY11" fmla="*/ 818147 h 1443789"/>
              <a:gd name="connsiteX12" fmla="*/ 16042 w 962526"/>
              <a:gd name="connsiteY12" fmla="*/ 962526 h 1443789"/>
              <a:gd name="connsiteX13" fmla="*/ 0 w 962526"/>
              <a:gd name="connsiteY13" fmla="*/ 1090863 h 1443789"/>
              <a:gd name="connsiteX14" fmla="*/ 16042 w 962526"/>
              <a:gd name="connsiteY14" fmla="*/ 1283368 h 1443789"/>
              <a:gd name="connsiteX15" fmla="*/ 96253 w 962526"/>
              <a:gd name="connsiteY15" fmla="*/ 1379621 h 1443789"/>
              <a:gd name="connsiteX16" fmla="*/ 192505 w 962526"/>
              <a:gd name="connsiteY16" fmla="*/ 1443789 h 1443789"/>
              <a:gd name="connsiteX17" fmla="*/ 417095 w 962526"/>
              <a:gd name="connsiteY17" fmla="*/ 1379621 h 1443789"/>
              <a:gd name="connsiteX18" fmla="*/ 449179 w 962526"/>
              <a:gd name="connsiteY18" fmla="*/ 1331495 h 1443789"/>
              <a:gd name="connsiteX19" fmla="*/ 481263 w 962526"/>
              <a:gd name="connsiteY19" fmla="*/ 1235242 h 1443789"/>
              <a:gd name="connsiteX20" fmla="*/ 497305 w 962526"/>
              <a:gd name="connsiteY20" fmla="*/ 1187116 h 1443789"/>
              <a:gd name="connsiteX21" fmla="*/ 529389 w 962526"/>
              <a:gd name="connsiteY21" fmla="*/ 1138989 h 1443789"/>
              <a:gd name="connsiteX22" fmla="*/ 577516 w 962526"/>
              <a:gd name="connsiteY22" fmla="*/ 1042737 h 1443789"/>
              <a:gd name="connsiteX23" fmla="*/ 593558 w 962526"/>
              <a:gd name="connsiteY23" fmla="*/ 994611 h 1443789"/>
              <a:gd name="connsiteX24" fmla="*/ 625642 w 962526"/>
              <a:gd name="connsiteY24" fmla="*/ 946484 h 1443789"/>
              <a:gd name="connsiteX25" fmla="*/ 657726 w 962526"/>
              <a:gd name="connsiteY25" fmla="*/ 850232 h 1443789"/>
              <a:gd name="connsiteX26" fmla="*/ 673768 w 962526"/>
              <a:gd name="connsiteY26" fmla="*/ 802105 h 1443789"/>
              <a:gd name="connsiteX27" fmla="*/ 705853 w 962526"/>
              <a:gd name="connsiteY27" fmla="*/ 770021 h 1443789"/>
              <a:gd name="connsiteX28" fmla="*/ 753979 w 962526"/>
              <a:gd name="connsiteY28" fmla="*/ 673768 h 1443789"/>
              <a:gd name="connsiteX29" fmla="*/ 834189 w 962526"/>
              <a:gd name="connsiteY29" fmla="*/ 529389 h 1443789"/>
              <a:gd name="connsiteX30" fmla="*/ 898358 w 962526"/>
              <a:gd name="connsiteY30" fmla="*/ 449179 h 1443789"/>
              <a:gd name="connsiteX31" fmla="*/ 930442 w 962526"/>
              <a:gd name="connsiteY31" fmla="*/ 352926 h 1443789"/>
              <a:gd name="connsiteX32" fmla="*/ 946484 w 962526"/>
              <a:gd name="connsiteY32" fmla="*/ 304800 h 1443789"/>
              <a:gd name="connsiteX33" fmla="*/ 962526 w 962526"/>
              <a:gd name="connsiteY33" fmla="*/ 256674 h 1443789"/>
              <a:gd name="connsiteX34" fmla="*/ 946484 w 962526"/>
              <a:gd name="connsiteY34" fmla="*/ 128337 h 1443789"/>
              <a:gd name="connsiteX35" fmla="*/ 850231 w 962526"/>
              <a:gd name="connsiteY35" fmla="*/ 80211 h 1443789"/>
              <a:gd name="connsiteX36" fmla="*/ 705853 w 962526"/>
              <a:gd name="connsiteY36" fmla="*/ 48126 h 1443789"/>
              <a:gd name="connsiteX37" fmla="*/ 545431 w 962526"/>
              <a:gd name="connsiteY37" fmla="*/ 16042 h 1443789"/>
              <a:gd name="connsiteX38" fmla="*/ 433137 w 962526"/>
              <a:gd name="connsiteY38" fmla="*/ 16042 h 1443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962526" h="1443789">
                <a:moveTo>
                  <a:pt x="513347" y="0"/>
                </a:moveTo>
                <a:cubicBezTo>
                  <a:pt x="491958" y="26737"/>
                  <a:pt x="473390" y="56000"/>
                  <a:pt x="449179" y="80211"/>
                </a:cubicBezTo>
                <a:cubicBezTo>
                  <a:pt x="430273" y="99117"/>
                  <a:pt x="403916" y="109431"/>
                  <a:pt x="385010" y="128337"/>
                </a:cubicBezTo>
                <a:cubicBezTo>
                  <a:pt x="371377" y="141970"/>
                  <a:pt x="366559" y="162830"/>
                  <a:pt x="352926" y="176463"/>
                </a:cubicBezTo>
                <a:cubicBezTo>
                  <a:pt x="339293" y="190096"/>
                  <a:pt x="319855" y="196503"/>
                  <a:pt x="304800" y="208547"/>
                </a:cubicBezTo>
                <a:cubicBezTo>
                  <a:pt x="292990" y="217995"/>
                  <a:pt x="284526" y="231184"/>
                  <a:pt x="272716" y="240632"/>
                </a:cubicBezTo>
                <a:cubicBezTo>
                  <a:pt x="257661" y="252676"/>
                  <a:pt x="239401" y="260373"/>
                  <a:pt x="224589" y="272716"/>
                </a:cubicBezTo>
                <a:cubicBezTo>
                  <a:pt x="178270" y="311315"/>
                  <a:pt x="175926" y="321648"/>
                  <a:pt x="144379" y="368968"/>
                </a:cubicBezTo>
                <a:cubicBezTo>
                  <a:pt x="100472" y="500691"/>
                  <a:pt x="166718" y="291463"/>
                  <a:pt x="112295" y="545432"/>
                </a:cubicBezTo>
                <a:cubicBezTo>
                  <a:pt x="105209" y="578501"/>
                  <a:pt x="90905" y="609600"/>
                  <a:pt x="80210" y="641684"/>
                </a:cubicBezTo>
                <a:cubicBezTo>
                  <a:pt x="74862" y="657726"/>
                  <a:pt x="67484" y="673229"/>
                  <a:pt x="64168" y="689811"/>
                </a:cubicBezTo>
                <a:cubicBezTo>
                  <a:pt x="44810" y="786602"/>
                  <a:pt x="56748" y="744154"/>
                  <a:pt x="32084" y="818147"/>
                </a:cubicBezTo>
                <a:cubicBezTo>
                  <a:pt x="26737" y="866273"/>
                  <a:pt x="21700" y="914435"/>
                  <a:pt x="16042" y="962526"/>
                </a:cubicBezTo>
                <a:cubicBezTo>
                  <a:pt x="11005" y="1005343"/>
                  <a:pt x="0" y="1047751"/>
                  <a:pt x="0" y="1090863"/>
                </a:cubicBezTo>
                <a:cubicBezTo>
                  <a:pt x="0" y="1155254"/>
                  <a:pt x="3414" y="1220228"/>
                  <a:pt x="16042" y="1283368"/>
                </a:cubicBezTo>
                <a:cubicBezTo>
                  <a:pt x="22331" y="1314815"/>
                  <a:pt x="79653" y="1359701"/>
                  <a:pt x="96253" y="1379621"/>
                </a:cubicBezTo>
                <a:cubicBezTo>
                  <a:pt x="154562" y="1449590"/>
                  <a:pt x="93629" y="1419070"/>
                  <a:pt x="192505" y="1443789"/>
                </a:cubicBezTo>
                <a:cubicBezTo>
                  <a:pt x="319698" y="1431070"/>
                  <a:pt x="339701" y="1457014"/>
                  <a:pt x="417095" y="1379621"/>
                </a:cubicBezTo>
                <a:cubicBezTo>
                  <a:pt x="430728" y="1365988"/>
                  <a:pt x="438484" y="1347537"/>
                  <a:pt x="449179" y="1331495"/>
                </a:cubicBezTo>
                <a:lnTo>
                  <a:pt x="481263" y="1235242"/>
                </a:lnTo>
                <a:cubicBezTo>
                  <a:pt x="486610" y="1219200"/>
                  <a:pt x="487925" y="1201186"/>
                  <a:pt x="497305" y="1187116"/>
                </a:cubicBezTo>
                <a:cubicBezTo>
                  <a:pt x="508000" y="1171074"/>
                  <a:pt x="520767" y="1156234"/>
                  <a:pt x="529389" y="1138989"/>
                </a:cubicBezTo>
                <a:cubicBezTo>
                  <a:pt x="595799" y="1006168"/>
                  <a:pt x="485574" y="1180646"/>
                  <a:pt x="577516" y="1042737"/>
                </a:cubicBezTo>
                <a:cubicBezTo>
                  <a:pt x="582863" y="1026695"/>
                  <a:pt x="585996" y="1009736"/>
                  <a:pt x="593558" y="994611"/>
                </a:cubicBezTo>
                <a:cubicBezTo>
                  <a:pt x="602180" y="977366"/>
                  <a:pt x="617812" y="964103"/>
                  <a:pt x="625642" y="946484"/>
                </a:cubicBezTo>
                <a:cubicBezTo>
                  <a:pt x="639377" y="915579"/>
                  <a:pt x="647031" y="882316"/>
                  <a:pt x="657726" y="850232"/>
                </a:cubicBezTo>
                <a:cubicBezTo>
                  <a:pt x="663073" y="834190"/>
                  <a:pt x="661811" y="814062"/>
                  <a:pt x="673768" y="802105"/>
                </a:cubicBezTo>
                <a:lnTo>
                  <a:pt x="705853" y="770021"/>
                </a:lnTo>
                <a:cubicBezTo>
                  <a:pt x="746175" y="649056"/>
                  <a:pt x="691783" y="798160"/>
                  <a:pt x="753979" y="673768"/>
                </a:cubicBezTo>
                <a:cubicBezTo>
                  <a:pt x="794322" y="593082"/>
                  <a:pt x="733033" y="630542"/>
                  <a:pt x="834189" y="529389"/>
                </a:cubicBezTo>
                <a:cubicBezTo>
                  <a:pt x="860857" y="502722"/>
                  <a:pt x="882168" y="485607"/>
                  <a:pt x="898358" y="449179"/>
                </a:cubicBezTo>
                <a:cubicBezTo>
                  <a:pt x="912093" y="418274"/>
                  <a:pt x="919747" y="385010"/>
                  <a:pt x="930442" y="352926"/>
                </a:cubicBezTo>
                <a:lnTo>
                  <a:pt x="946484" y="304800"/>
                </a:lnTo>
                <a:lnTo>
                  <a:pt x="962526" y="256674"/>
                </a:lnTo>
                <a:cubicBezTo>
                  <a:pt x="957179" y="213895"/>
                  <a:pt x="962495" y="168365"/>
                  <a:pt x="946484" y="128337"/>
                </a:cubicBezTo>
                <a:cubicBezTo>
                  <a:pt x="937412" y="105657"/>
                  <a:pt x="870055" y="85875"/>
                  <a:pt x="850231" y="80211"/>
                </a:cubicBezTo>
                <a:cubicBezTo>
                  <a:pt x="734941" y="47270"/>
                  <a:pt x="838191" y="81210"/>
                  <a:pt x="705853" y="48126"/>
                </a:cubicBezTo>
                <a:cubicBezTo>
                  <a:pt x="605740" y="23098"/>
                  <a:pt x="710499" y="27833"/>
                  <a:pt x="545431" y="16042"/>
                </a:cubicBezTo>
                <a:cubicBezTo>
                  <a:pt x="508095" y="13375"/>
                  <a:pt x="470568" y="16042"/>
                  <a:pt x="433137" y="16042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Freeform: Shape 47">
            <a:extLst>
              <a:ext uri="{FF2B5EF4-FFF2-40B4-BE49-F238E27FC236}">
                <a16:creationId xmlns="" xmlns:a16="http://schemas.microsoft.com/office/drawing/2014/main" id="{19F73FF9-F439-4F39-AC40-5ADC2321F19D}"/>
              </a:ext>
            </a:extLst>
          </p:cNvPr>
          <p:cNvSpPr/>
          <p:nvPr/>
        </p:nvSpPr>
        <p:spPr>
          <a:xfrm>
            <a:off x="5980927" y="3256547"/>
            <a:ext cx="406254" cy="288758"/>
          </a:xfrm>
          <a:custGeom>
            <a:avLst/>
            <a:gdLst>
              <a:gd name="connsiteX0" fmla="*/ 227368 w 406254"/>
              <a:gd name="connsiteY0" fmla="*/ 48127 h 288758"/>
              <a:gd name="connsiteX1" fmla="*/ 147157 w 406254"/>
              <a:gd name="connsiteY1" fmla="*/ 80211 h 288758"/>
              <a:gd name="connsiteX2" fmla="*/ 82989 w 406254"/>
              <a:gd name="connsiteY2" fmla="*/ 96253 h 288758"/>
              <a:gd name="connsiteX3" fmla="*/ 18820 w 406254"/>
              <a:gd name="connsiteY3" fmla="*/ 128337 h 288758"/>
              <a:gd name="connsiteX4" fmla="*/ 18820 w 406254"/>
              <a:gd name="connsiteY4" fmla="*/ 240632 h 288758"/>
              <a:gd name="connsiteX5" fmla="*/ 115073 w 406254"/>
              <a:gd name="connsiteY5" fmla="*/ 272716 h 288758"/>
              <a:gd name="connsiteX6" fmla="*/ 163199 w 406254"/>
              <a:gd name="connsiteY6" fmla="*/ 288758 h 288758"/>
              <a:gd name="connsiteX7" fmla="*/ 371747 w 406254"/>
              <a:gd name="connsiteY7" fmla="*/ 272716 h 288758"/>
              <a:gd name="connsiteX8" fmla="*/ 403831 w 406254"/>
              <a:gd name="connsiteY8" fmla="*/ 224590 h 288758"/>
              <a:gd name="connsiteX9" fmla="*/ 387789 w 406254"/>
              <a:gd name="connsiteY9" fmla="*/ 48127 h 288758"/>
              <a:gd name="connsiteX10" fmla="*/ 275494 w 406254"/>
              <a:gd name="connsiteY10" fmla="*/ 0 h 288758"/>
              <a:gd name="connsiteX11" fmla="*/ 179241 w 406254"/>
              <a:gd name="connsiteY11" fmla="*/ 16042 h 288758"/>
              <a:gd name="connsiteX12" fmla="*/ 115073 w 406254"/>
              <a:gd name="connsiteY12" fmla="*/ 32085 h 288758"/>
              <a:gd name="connsiteX13" fmla="*/ 99031 w 406254"/>
              <a:gd name="connsiteY13" fmla="*/ 80211 h 288758"/>
              <a:gd name="connsiteX14" fmla="*/ 66947 w 406254"/>
              <a:gd name="connsiteY14" fmla="*/ 96253 h 288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06254" h="288758">
                <a:moveTo>
                  <a:pt x="227368" y="48127"/>
                </a:moveTo>
                <a:cubicBezTo>
                  <a:pt x="200631" y="58822"/>
                  <a:pt x="174476" y="71105"/>
                  <a:pt x="147157" y="80211"/>
                </a:cubicBezTo>
                <a:cubicBezTo>
                  <a:pt x="126241" y="87183"/>
                  <a:pt x="103633" y="88512"/>
                  <a:pt x="82989" y="96253"/>
                </a:cubicBezTo>
                <a:cubicBezTo>
                  <a:pt x="60597" y="104650"/>
                  <a:pt x="40210" y="117642"/>
                  <a:pt x="18820" y="128337"/>
                </a:cubicBezTo>
                <a:cubicBezTo>
                  <a:pt x="8394" y="159614"/>
                  <a:pt x="-17736" y="209298"/>
                  <a:pt x="18820" y="240632"/>
                </a:cubicBezTo>
                <a:cubicBezTo>
                  <a:pt x="44498" y="262642"/>
                  <a:pt x="82989" y="262021"/>
                  <a:pt x="115073" y="272716"/>
                </a:cubicBezTo>
                <a:lnTo>
                  <a:pt x="163199" y="288758"/>
                </a:lnTo>
                <a:cubicBezTo>
                  <a:pt x="232715" y="283411"/>
                  <a:pt x="304380" y="290680"/>
                  <a:pt x="371747" y="272716"/>
                </a:cubicBezTo>
                <a:cubicBezTo>
                  <a:pt x="390376" y="267748"/>
                  <a:pt x="402457" y="243821"/>
                  <a:pt x="403831" y="224590"/>
                </a:cubicBezTo>
                <a:cubicBezTo>
                  <a:pt x="408039" y="165677"/>
                  <a:pt x="408992" y="103254"/>
                  <a:pt x="387789" y="48127"/>
                </a:cubicBezTo>
                <a:cubicBezTo>
                  <a:pt x="381958" y="32967"/>
                  <a:pt x="294362" y="6289"/>
                  <a:pt x="275494" y="0"/>
                </a:cubicBezTo>
                <a:cubicBezTo>
                  <a:pt x="243410" y="5347"/>
                  <a:pt x="211136" y="9663"/>
                  <a:pt x="179241" y="16042"/>
                </a:cubicBezTo>
                <a:cubicBezTo>
                  <a:pt x="157621" y="20366"/>
                  <a:pt x="132289" y="18312"/>
                  <a:pt x="115073" y="32085"/>
                </a:cubicBezTo>
                <a:cubicBezTo>
                  <a:pt x="101869" y="42649"/>
                  <a:pt x="109177" y="66683"/>
                  <a:pt x="99031" y="80211"/>
                </a:cubicBezTo>
                <a:cubicBezTo>
                  <a:pt x="91857" y="89777"/>
                  <a:pt x="77642" y="90906"/>
                  <a:pt x="66947" y="96253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908010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 animBg="1"/>
      <p:bldP spid="13" grpId="0"/>
      <p:bldP spid="14" grpId="0" animBg="1"/>
      <p:bldP spid="19" grpId="0" animBg="1"/>
      <p:bldP spid="35" grpId="0"/>
      <p:bldP spid="40" grpId="0"/>
      <p:bldP spid="42" grpId="0"/>
      <p:bldP spid="43" grpId="0"/>
      <p:bldP spid="44" grpId="0"/>
      <p:bldP spid="27" grpId="0" animBg="1"/>
      <p:bldP spid="39" grpId="0" animBg="1"/>
      <p:bldP spid="46" grpId="0" animBg="1"/>
      <p:bldP spid="4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FBF9006F-BAF5-42EE-9A01-6A3C2BCA08CB}"/>
              </a:ext>
            </a:extLst>
          </p:cNvPr>
          <p:cNvSpPr/>
          <p:nvPr/>
        </p:nvSpPr>
        <p:spPr>
          <a:xfrm>
            <a:off x="1336405" y="0"/>
            <a:ext cx="91662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Individual L2 language barriers.</a:t>
            </a:r>
            <a:endParaRPr lang="en-US" sz="5400" b="1" u="sng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Picture 4" descr="Image result for male college student">
            <a:extLst>
              <a:ext uri="{FF2B5EF4-FFF2-40B4-BE49-F238E27FC236}">
                <a16:creationId xmlns="" xmlns:a16="http://schemas.microsoft.com/office/drawing/2014/main" id="{841020FA-C745-4609-8B72-F47FB6F69E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193" t="1097" r="67018" b="62763"/>
          <a:stretch/>
        </p:blipFill>
        <p:spPr bwMode="auto">
          <a:xfrm>
            <a:off x="325286" y="1373083"/>
            <a:ext cx="995819" cy="129834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88456008-358D-4398-A8C5-03F25AFD683A}"/>
              </a:ext>
            </a:extLst>
          </p:cNvPr>
          <p:cNvSpPr txBox="1"/>
          <p:nvPr/>
        </p:nvSpPr>
        <p:spPr>
          <a:xfrm>
            <a:off x="285784" y="1051210"/>
            <a:ext cx="10748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u="sng" dirty="0">
                <a:latin typeface="Arial" panose="020B0604020202020204" pitchFamily="34" charset="0"/>
                <a:cs typeface="Arial" panose="020B0604020202020204" pitchFamily="34" charset="0"/>
              </a:rPr>
              <a:t>Andrei</a:t>
            </a:r>
          </a:p>
        </p:txBody>
      </p:sp>
      <p:pic>
        <p:nvPicPr>
          <p:cNvPr id="7" name="Picture 2" descr="Model, Shenzhen Polytechnic, Good Photo, Woman, Student">
            <a:extLst>
              <a:ext uri="{FF2B5EF4-FFF2-40B4-BE49-F238E27FC236}">
                <a16:creationId xmlns="" xmlns:a16="http://schemas.microsoft.com/office/drawing/2014/main" id="{62A0FA6D-4886-4FFC-82DF-9BF4E01D72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2720" r="30761" b="37116"/>
          <a:stretch/>
        </p:blipFill>
        <p:spPr bwMode="auto">
          <a:xfrm>
            <a:off x="9351128" y="1358987"/>
            <a:ext cx="1051381" cy="129834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E34F5F0B-DA50-401A-B533-E8ACCEC472DC}"/>
              </a:ext>
            </a:extLst>
          </p:cNvPr>
          <p:cNvSpPr txBox="1"/>
          <p:nvPr/>
        </p:nvSpPr>
        <p:spPr>
          <a:xfrm>
            <a:off x="9327688" y="1110306"/>
            <a:ext cx="10748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u="sng" dirty="0">
                <a:latin typeface="Arial" panose="020B0604020202020204" pitchFamily="34" charset="0"/>
                <a:cs typeface="Arial" panose="020B0604020202020204" pitchFamily="34" charset="0"/>
              </a:rPr>
              <a:t>Taiko</a:t>
            </a:r>
          </a:p>
        </p:txBody>
      </p:sp>
      <p:sp>
        <p:nvSpPr>
          <p:cNvPr id="10" name="Speech Bubble: Oval 9">
            <a:extLst>
              <a:ext uri="{FF2B5EF4-FFF2-40B4-BE49-F238E27FC236}">
                <a16:creationId xmlns="" xmlns:a16="http://schemas.microsoft.com/office/drawing/2014/main" id="{6A23E76C-A042-4472-9A8B-230D455AED16}"/>
              </a:ext>
            </a:extLst>
          </p:cNvPr>
          <p:cNvSpPr/>
          <p:nvPr/>
        </p:nvSpPr>
        <p:spPr>
          <a:xfrm>
            <a:off x="10402509" y="732034"/>
            <a:ext cx="1835416" cy="1696304"/>
          </a:xfrm>
          <a:prstGeom prst="wedgeEllipseCallout">
            <a:avLst>
              <a:gd name="adj1" fmla="val -77942"/>
              <a:gd name="adj2" fmla="val 4400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400" dirty="0"/>
              <a:t>“It’s hard for me as a Japanese: grammar and pronunciation is quite different ”.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="" xmlns:a16="http://schemas.microsoft.com/office/drawing/2014/main" id="{989AF731-0198-4231-B84B-C564A2B18AFE}"/>
              </a:ext>
            </a:extLst>
          </p:cNvPr>
          <p:cNvCxnSpPr/>
          <p:nvPr/>
        </p:nvCxnSpPr>
        <p:spPr>
          <a:xfrm>
            <a:off x="1321105" y="1418083"/>
            <a:ext cx="58302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42BD82BC-4489-4F92-B374-E79EAF36C2B6}"/>
              </a:ext>
            </a:extLst>
          </p:cNvPr>
          <p:cNvSpPr txBox="1"/>
          <p:nvPr/>
        </p:nvSpPr>
        <p:spPr>
          <a:xfrm>
            <a:off x="1977874" y="1024441"/>
            <a:ext cx="24992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/>
              <a:t>Grammar &amp; phonetic differences = more anxiety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="" xmlns:a16="http://schemas.microsoft.com/office/drawing/2014/main" id="{13AF6747-0F27-49FD-B122-B98E92326265}"/>
              </a:ext>
            </a:extLst>
          </p:cNvPr>
          <p:cNvCxnSpPr>
            <a:cxnSpLocks/>
          </p:cNvCxnSpPr>
          <p:nvPr/>
        </p:nvCxnSpPr>
        <p:spPr>
          <a:xfrm>
            <a:off x="2491969" y="1651631"/>
            <a:ext cx="0" cy="2513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D87CAB2B-54AC-4CC3-A559-39F453A7B111}"/>
              </a:ext>
            </a:extLst>
          </p:cNvPr>
          <p:cNvSpPr txBox="1"/>
          <p:nvPr/>
        </p:nvSpPr>
        <p:spPr>
          <a:xfrm>
            <a:off x="1680477" y="1848972"/>
            <a:ext cx="241682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1" dirty="0"/>
              <a:t>Worry words: </a:t>
            </a:r>
            <a:r>
              <a:rPr lang="en-GB" sz="1200" dirty="0"/>
              <a:t>those which are spelt awkwardly and are hard to pronounce </a:t>
            </a:r>
            <a:r>
              <a:rPr lang="en-GB" sz="700" dirty="0"/>
              <a:t>(Ellis &amp; </a:t>
            </a:r>
            <a:r>
              <a:rPr lang="en-GB" sz="700" dirty="0" err="1"/>
              <a:t>Barkhuizen</a:t>
            </a:r>
            <a:r>
              <a:rPr lang="en-GB" sz="700" dirty="0"/>
              <a:t> 2005). </a:t>
            </a:r>
            <a:r>
              <a:rPr lang="en-GB" sz="1200" dirty="0"/>
              <a:t>E.g. </a:t>
            </a:r>
            <a:r>
              <a:rPr lang="en-GB" sz="1200" i="1" dirty="0" err="1"/>
              <a:t>ou</a:t>
            </a:r>
            <a:r>
              <a:rPr lang="en-GB" sz="1200" dirty="0"/>
              <a:t> - /ʌ/; &lt;country&gt; -  /</a:t>
            </a:r>
            <a:r>
              <a:rPr lang="en-GB" sz="1200" dirty="0" err="1"/>
              <a:t>kʌntri</a:t>
            </a:r>
            <a:r>
              <a:rPr lang="en-GB" sz="1200" dirty="0"/>
              <a:t>/ - /'ka̝ː</a:t>
            </a:r>
            <a:r>
              <a:rPr lang="en-GB" sz="1200" dirty="0" err="1"/>
              <a:t>ntri</a:t>
            </a:r>
            <a:r>
              <a:rPr lang="en-GB" sz="1200" dirty="0"/>
              <a:t>/.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400" b="1" dirty="0"/>
              <a:t>Intensifying adverb usage &amp; definite/indefinite articles. 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="" xmlns:a16="http://schemas.microsoft.com/office/drawing/2014/main" id="{CC96D6B8-DA4F-42E1-951A-917AE5B86C7B}"/>
              </a:ext>
            </a:extLst>
          </p:cNvPr>
          <p:cNvCxnSpPr>
            <a:cxnSpLocks/>
          </p:cNvCxnSpPr>
          <p:nvPr/>
        </p:nvCxnSpPr>
        <p:spPr>
          <a:xfrm flipH="1">
            <a:off x="9093200" y="1418083"/>
            <a:ext cx="257929" cy="1313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44BA2134-D905-44DD-9DF0-BDE7B626EEA2}"/>
              </a:ext>
            </a:extLst>
          </p:cNvPr>
          <p:cNvSpPr txBox="1"/>
          <p:nvPr/>
        </p:nvSpPr>
        <p:spPr>
          <a:xfrm>
            <a:off x="6774131" y="1165938"/>
            <a:ext cx="24168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500" b="1" dirty="0"/>
              <a:t>Problem with English phonemes such as /l/ and /r/.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500" b="1" dirty="0"/>
              <a:t>Displayed difficulties with articles, past tense forms, and the plural s. 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="" xmlns:a16="http://schemas.microsoft.com/office/drawing/2014/main" id="{6BF11157-32F7-4220-B1F2-43DE6B348B23}"/>
              </a:ext>
            </a:extLst>
          </p:cNvPr>
          <p:cNvCxnSpPr/>
          <p:nvPr/>
        </p:nvCxnSpPr>
        <p:spPr>
          <a:xfrm>
            <a:off x="4050807" y="2057169"/>
            <a:ext cx="42633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="" xmlns:a16="http://schemas.microsoft.com/office/drawing/2014/main" id="{F41BCA5B-2420-43F2-9DCE-DFC951E1D30A}"/>
              </a:ext>
            </a:extLst>
          </p:cNvPr>
          <p:cNvCxnSpPr>
            <a:cxnSpLocks/>
          </p:cNvCxnSpPr>
          <p:nvPr/>
        </p:nvCxnSpPr>
        <p:spPr>
          <a:xfrm flipH="1">
            <a:off x="6453888" y="2019716"/>
            <a:ext cx="41570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="" xmlns:a16="http://schemas.microsoft.com/office/drawing/2014/main" id="{55F6FE42-FB89-4338-ACA1-23AE22059A9E}"/>
              </a:ext>
            </a:extLst>
          </p:cNvPr>
          <p:cNvCxnSpPr/>
          <p:nvPr/>
        </p:nvCxnSpPr>
        <p:spPr>
          <a:xfrm>
            <a:off x="0" y="3344146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FD602104-4F53-4B03-8D46-9FED9D7A3EDB}"/>
              </a:ext>
            </a:extLst>
          </p:cNvPr>
          <p:cNvSpPr/>
          <p:nvPr/>
        </p:nvSpPr>
        <p:spPr>
          <a:xfrm>
            <a:off x="759169" y="3370539"/>
            <a:ext cx="4706738" cy="4770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Myth 4: Children are taught their first languages</a:t>
            </a:r>
          </a:p>
          <a:p>
            <a:pPr algn="ctr"/>
            <a:r>
              <a:rPr lang="en-GB" sz="700" dirty="0"/>
              <a:t>(Hall, Smith &amp; </a:t>
            </a:r>
            <a:r>
              <a:rPr lang="en-GB" sz="700" dirty="0" err="1"/>
              <a:t>Wicaksono</a:t>
            </a:r>
            <a:r>
              <a:rPr lang="en-GB" sz="700" dirty="0"/>
              <a:t> 2017).</a:t>
            </a:r>
            <a:endParaRPr lang="en-US" sz="7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3F6A708F-5A53-44FD-BB95-2BBDD7999E29}"/>
              </a:ext>
            </a:extLst>
          </p:cNvPr>
          <p:cNvSpPr txBox="1"/>
          <p:nvPr/>
        </p:nvSpPr>
        <p:spPr>
          <a:xfrm>
            <a:off x="421350" y="4118351"/>
            <a:ext cx="464271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/>
              <a:t>Imitation at an early age builds up speech sounds, word forms and intonation contours</a:t>
            </a:r>
            <a:endParaRPr lang="en-US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/>
              <a:t>A critical period in which your brain is in a prime position for learning a first language(s)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/>
              <a:t>However,  adults are not doomed as language learners: fully formed L1 for comparison and developed social functions. 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="" xmlns:a16="http://schemas.microsoft.com/office/drawing/2014/main" id="{02FFD96A-BFC6-4425-894E-C3F576D4F54A}"/>
              </a:ext>
            </a:extLst>
          </p:cNvPr>
          <p:cNvCxnSpPr>
            <a:cxnSpLocks/>
          </p:cNvCxnSpPr>
          <p:nvPr/>
        </p:nvCxnSpPr>
        <p:spPr>
          <a:xfrm flipV="1">
            <a:off x="4883124" y="4375398"/>
            <a:ext cx="478342" cy="3153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>
            <a:extLst>
              <a:ext uri="{FF2B5EF4-FFF2-40B4-BE49-F238E27FC236}">
                <a16:creationId xmlns="" xmlns:a16="http://schemas.microsoft.com/office/drawing/2014/main" id="{D4D9374B-992E-446A-B900-92470446F9EE}"/>
              </a:ext>
            </a:extLst>
          </p:cNvPr>
          <p:cNvSpPr/>
          <p:nvPr/>
        </p:nvSpPr>
        <p:spPr>
          <a:xfrm>
            <a:off x="5245003" y="3712835"/>
            <a:ext cx="1292155" cy="811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00" dirty="0"/>
              <a:t>More on these later!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="" xmlns:a16="http://schemas.microsoft.com/office/drawing/2014/main" id="{D69C0971-9ADA-42B6-8A97-22E6693D01DB}"/>
              </a:ext>
            </a:extLst>
          </p:cNvPr>
          <p:cNvSpPr/>
          <p:nvPr/>
        </p:nvSpPr>
        <p:spPr>
          <a:xfrm>
            <a:off x="6945468" y="3284287"/>
            <a:ext cx="4689548" cy="75405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Myth 5: some people speak their language without an accent</a:t>
            </a:r>
          </a:p>
          <a:p>
            <a:pPr algn="ctr"/>
            <a:r>
              <a:rPr lang="en-GB" sz="700" dirty="0"/>
              <a:t>(Hall, Smith &amp; </a:t>
            </a:r>
            <a:r>
              <a:rPr lang="en-GB" sz="700" dirty="0" err="1"/>
              <a:t>Wicaksono</a:t>
            </a:r>
            <a:r>
              <a:rPr lang="en-GB" sz="700" dirty="0"/>
              <a:t> 2017).</a:t>
            </a:r>
            <a:endParaRPr lang="en-US" sz="7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02096181-6CF1-4B6E-8E45-4EC68EC09291}"/>
              </a:ext>
            </a:extLst>
          </p:cNvPr>
          <p:cNvSpPr txBox="1"/>
          <p:nvPr/>
        </p:nvSpPr>
        <p:spPr>
          <a:xfrm>
            <a:off x="6869595" y="4042318"/>
            <a:ext cx="4804011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700" b="1" dirty="0"/>
              <a:t>Everybody speaks with an accent – people tend not to notice the differences in their speech communities.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700" b="1" dirty="0"/>
              <a:t>Media is guilty for prescribing a ‘standard’ accent – such as Received pronunciation – to the masses. If it differs to this speech they have an accent.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700" b="1" dirty="0"/>
              <a:t>Foreign accents are perceived by ‘native’ speakers as signs of incompetence or an unwillingness to integrate. 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769D67F7-4C17-4E91-A9FF-0433C44B14CD}"/>
              </a:ext>
            </a:extLst>
          </p:cNvPr>
          <p:cNvSpPr txBox="1"/>
          <p:nvPr/>
        </p:nvSpPr>
        <p:spPr>
          <a:xfrm>
            <a:off x="4744644" y="1026898"/>
            <a:ext cx="1739906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b="1" dirty="0"/>
              <a:t>Students studying languages out of intrinsic interest = highly motivated; however, they had very low self-efficacy and expectations of success</a:t>
            </a:r>
            <a:r>
              <a:rPr lang="en-GB" sz="1500" dirty="0"/>
              <a:t> </a:t>
            </a:r>
            <a:r>
              <a:rPr lang="en-GB" sz="700" dirty="0"/>
              <a:t>(Schmidt &amp; Watanabe 2001).  </a:t>
            </a:r>
          </a:p>
        </p:txBody>
      </p:sp>
    </p:spTree>
    <p:extLst>
      <p:ext uri="{BB962C8B-B14F-4D97-AF65-F5344CB8AC3E}">
        <p14:creationId xmlns="" xmlns:p14="http://schemas.microsoft.com/office/powerpoint/2010/main" val="3025684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 animBg="1"/>
      <p:bldP spid="14" grpId="0"/>
      <p:bldP spid="26" grpId="0"/>
      <p:bldP spid="31" grpId="0" animBg="1"/>
      <p:bldP spid="3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34FF1708-C1AB-4B64-9986-CB58412F3631}"/>
              </a:ext>
            </a:extLst>
          </p:cNvPr>
          <p:cNvSpPr/>
          <p:nvPr/>
        </p:nvSpPr>
        <p:spPr>
          <a:xfrm>
            <a:off x="3874768" y="-81077"/>
            <a:ext cx="469102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Grammatical barriers</a:t>
            </a:r>
            <a:endParaRPr lang="en-US" sz="4000" b="1" u="sng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="" xmlns:a16="http://schemas.microsoft.com/office/drawing/2014/main" id="{ECA9979E-F543-4587-A672-CC1A9B2E050F}"/>
              </a:ext>
            </a:extLst>
          </p:cNvPr>
          <p:cNvCxnSpPr>
            <a:cxnSpLocks/>
          </p:cNvCxnSpPr>
          <p:nvPr/>
        </p:nvCxnSpPr>
        <p:spPr>
          <a:xfrm>
            <a:off x="680290" y="1012427"/>
            <a:ext cx="0" cy="3411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FA0B383D-73EB-41FB-A68A-461F82E8556E}"/>
              </a:ext>
            </a:extLst>
          </p:cNvPr>
          <p:cNvSpPr/>
          <p:nvPr/>
        </p:nvSpPr>
        <p:spPr>
          <a:xfrm>
            <a:off x="-239942" y="320088"/>
            <a:ext cx="175926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CLI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="" xmlns:a16="http://schemas.microsoft.com/office/drawing/2014/main" id="{37931FF2-6487-499B-8E5E-12AF5504EFAF}"/>
              </a:ext>
            </a:extLst>
          </p:cNvPr>
          <p:cNvCxnSpPr>
            <a:cxnSpLocks/>
          </p:cNvCxnSpPr>
          <p:nvPr/>
        </p:nvCxnSpPr>
        <p:spPr>
          <a:xfrm>
            <a:off x="770278" y="2792418"/>
            <a:ext cx="0" cy="3525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="" xmlns:a16="http://schemas.microsoft.com/office/drawing/2014/main" id="{8E32C57E-9DC1-4DBB-B910-32589037FA02}"/>
              </a:ext>
            </a:extLst>
          </p:cNvPr>
          <p:cNvCxnSpPr>
            <a:cxnSpLocks/>
          </p:cNvCxnSpPr>
          <p:nvPr/>
        </p:nvCxnSpPr>
        <p:spPr>
          <a:xfrm>
            <a:off x="1128844" y="643253"/>
            <a:ext cx="39047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66161C39-FA88-4F87-86C3-20F86DBFC243}"/>
              </a:ext>
            </a:extLst>
          </p:cNvPr>
          <p:cNvSpPr txBox="1"/>
          <p:nvPr/>
        </p:nvSpPr>
        <p:spPr>
          <a:xfrm>
            <a:off x="18508" y="1428821"/>
            <a:ext cx="2003440" cy="13635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b="1" dirty="0"/>
              <a:t>Similarities between the L1 &amp; L2 may cause ‘parasitic’ connections, and are thus taken as translation equivalents </a:t>
            </a:r>
            <a:r>
              <a:rPr lang="en-GB" sz="700" dirty="0"/>
              <a:t>(Hall &amp; Reyes 2009).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591880AD-D33B-4BD1-8E75-144DB3F92698}"/>
              </a:ext>
            </a:extLst>
          </p:cNvPr>
          <p:cNvSpPr txBox="1"/>
          <p:nvPr/>
        </p:nvSpPr>
        <p:spPr>
          <a:xfrm>
            <a:off x="-21126" y="3142239"/>
            <a:ext cx="175925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b="1" dirty="0"/>
              <a:t>No evidence found for the learners in question. Competency = thinking in terms of L2?</a:t>
            </a:r>
            <a:r>
              <a:rPr lang="en-GB" sz="1300" b="1" dirty="0"/>
              <a:t> </a:t>
            </a:r>
            <a:r>
              <a:rPr lang="en-GB" sz="800" dirty="0"/>
              <a:t>(Hall &amp; Reyes 2009).</a:t>
            </a:r>
            <a:endParaRPr lang="en-GB" sz="1200" dirty="0"/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="" xmlns:a16="http://schemas.microsoft.com/office/drawing/2014/main" id="{33823BD7-DBE6-42F6-A678-7DB9C85EF05C}"/>
              </a:ext>
            </a:extLst>
          </p:cNvPr>
          <p:cNvCxnSpPr>
            <a:cxnSpLocks/>
          </p:cNvCxnSpPr>
          <p:nvPr/>
        </p:nvCxnSpPr>
        <p:spPr>
          <a:xfrm>
            <a:off x="770278" y="4702090"/>
            <a:ext cx="0" cy="3861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224F915B-33DA-42CA-A54B-1DF4F9A3859F}"/>
              </a:ext>
            </a:extLst>
          </p:cNvPr>
          <p:cNvSpPr txBox="1"/>
          <p:nvPr/>
        </p:nvSpPr>
        <p:spPr>
          <a:xfrm>
            <a:off x="2018215" y="3541988"/>
            <a:ext cx="1608091" cy="136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b="1" dirty="0"/>
              <a:t>Thinking in terms of L2 – overgeneralization &amp; simplification errors.</a:t>
            </a:r>
            <a:r>
              <a:rPr lang="en-GB" sz="1300" dirty="0"/>
              <a:t> </a:t>
            </a:r>
            <a:r>
              <a:rPr lang="en-GB" sz="800" dirty="0"/>
              <a:t>(</a:t>
            </a:r>
            <a:r>
              <a:rPr lang="en-GB" sz="800" dirty="0" err="1"/>
              <a:t>Lightbrown</a:t>
            </a:r>
            <a:r>
              <a:rPr lang="en-GB" sz="800" dirty="0"/>
              <a:t> &amp; Spada 2013). </a:t>
            </a:r>
            <a:endParaRPr lang="en-GB" sz="1200" dirty="0"/>
          </a:p>
        </p:txBody>
      </p:sp>
      <p:sp>
        <p:nvSpPr>
          <p:cNvPr id="33" name="Rectangle 32">
            <a:extLst>
              <a:ext uri="{FF2B5EF4-FFF2-40B4-BE49-F238E27FC236}">
                <a16:creationId xmlns="" xmlns:a16="http://schemas.microsoft.com/office/drawing/2014/main" id="{F459B9DB-E21E-4061-A3CB-A73DD097C400}"/>
              </a:ext>
            </a:extLst>
          </p:cNvPr>
          <p:cNvSpPr/>
          <p:nvPr/>
        </p:nvSpPr>
        <p:spPr>
          <a:xfrm>
            <a:off x="2892990" y="749723"/>
            <a:ext cx="4760544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Monitor Hypothesis 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="" xmlns:a16="http://schemas.microsoft.com/office/drawing/2014/main" id="{4FEA5F2F-2261-48B7-A333-A5AA29BDCC2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12720" t="37925" r="11346" b="35419"/>
          <a:stretch/>
        </p:blipFill>
        <p:spPr>
          <a:xfrm>
            <a:off x="3609776" y="1139218"/>
            <a:ext cx="3705260" cy="731632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91F36534-7DD2-45F3-9F33-D08B415085C0}"/>
              </a:ext>
            </a:extLst>
          </p:cNvPr>
          <p:cNvSpPr txBox="1"/>
          <p:nvPr/>
        </p:nvSpPr>
        <p:spPr>
          <a:xfrm>
            <a:off x="3616587" y="1940057"/>
            <a:ext cx="3550384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Acquisition and learning in second language production </a:t>
            </a:r>
            <a:r>
              <a:rPr lang="en-GB" sz="700" dirty="0"/>
              <a:t>(Krashen 1982, p. 18). </a:t>
            </a: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="" xmlns:a16="http://schemas.microsoft.com/office/drawing/2014/main" id="{91515E22-79A9-43F2-8B24-B1AADCDD3976}"/>
              </a:ext>
            </a:extLst>
          </p:cNvPr>
          <p:cNvCxnSpPr>
            <a:cxnSpLocks/>
          </p:cNvCxnSpPr>
          <p:nvPr/>
        </p:nvCxnSpPr>
        <p:spPr>
          <a:xfrm>
            <a:off x="5337327" y="2231701"/>
            <a:ext cx="0" cy="3153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CAB10AC2-1218-4A58-AA85-D2D2B8F4224A}"/>
              </a:ext>
            </a:extLst>
          </p:cNvPr>
          <p:cNvSpPr txBox="1"/>
          <p:nvPr/>
        </p:nvSpPr>
        <p:spPr>
          <a:xfrm>
            <a:off x="4137137" y="2546505"/>
            <a:ext cx="3550341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b="1" dirty="0"/>
              <a:t>Monitor over-users </a:t>
            </a:r>
            <a:r>
              <a:rPr lang="en-GB" sz="1400" dirty="0"/>
              <a:t>– Taiko</a:t>
            </a:r>
          </a:p>
          <a:p>
            <a:r>
              <a:rPr lang="en-GB" sz="1500" b="1" dirty="0"/>
              <a:t>Monitor under-users</a:t>
            </a:r>
            <a:r>
              <a:rPr lang="en-GB" sz="1400" b="1" dirty="0"/>
              <a:t> </a:t>
            </a:r>
            <a:r>
              <a:rPr lang="en-GB" sz="1400" dirty="0"/>
              <a:t>– Andrei</a:t>
            </a:r>
          </a:p>
          <a:p>
            <a:r>
              <a:rPr lang="en-GB" sz="700" dirty="0"/>
              <a:t>Krashen (1982).  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="" xmlns:a16="http://schemas.microsoft.com/office/drawing/2014/main" id="{F39A4F4F-C0DA-4666-91EE-63F36F3B15A8}"/>
              </a:ext>
            </a:extLst>
          </p:cNvPr>
          <p:cNvCxnSpPr>
            <a:cxnSpLocks/>
          </p:cNvCxnSpPr>
          <p:nvPr/>
        </p:nvCxnSpPr>
        <p:spPr>
          <a:xfrm>
            <a:off x="7330056" y="1327324"/>
            <a:ext cx="118855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Picture 41">
            <a:extLst>
              <a:ext uri="{FF2B5EF4-FFF2-40B4-BE49-F238E27FC236}">
                <a16:creationId xmlns="" xmlns:a16="http://schemas.microsoft.com/office/drawing/2014/main" id="{210005C3-8553-4EE1-9756-68ED6014B17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15404" t="27315" r="12720" b="39519"/>
          <a:stretch/>
        </p:blipFill>
        <p:spPr>
          <a:xfrm>
            <a:off x="8545021" y="1057779"/>
            <a:ext cx="3525072" cy="779239"/>
          </a:xfrm>
          <a:prstGeom prst="rect">
            <a:avLst/>
          </a:prstGeom>
        </p:spPr>
      </p:pic>
      <p:sp>
        <p:nvSpPr>
          <p:cNvPr id="43" name="Rectangle 42">
            <a:extLst>
              <a:ext uri="{FF2B5EF4-FFF2-40B4-BE49-F238E27FC236}">
                <a16:creationId xmlns="" xmlns:a16="http://schemas.microsoft.com/office/drawing/2014/main" id="{8355FA75-FAC1-49BD-8EB4-3545025D30FD}"/>
              </a:ext>
            </a:extLst>
          </p:cNvPr>
          <p:cNvSpPr/>
          <p:nvPr/>
        </p:nvSpPr>
        <p:spPr>
          <a:xfrm>
            <a:off x="7584195" y="672980"/>
            <a:ext cx="4760544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Affective filter hypothesis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16658905-B100-4EC4-BE3B-F035385DA1ED}"/>
              </a:ext>
            </a:extLst>
          </p:cNvPr>
          <p:cNvSpPr txBox="1"/>
          <p:nvPr/>
        </p:nvSpPr>
        <p:spPr>
          <a:xfrm>
            <a:off x="8518610" y="1856549"/>
            <a:ext cx="315133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Operation of the “affective filter” </a:t>
            </a:r>
            <a:r>
              <a:rPr lang="en-GB" sz="700" dirty="0"/>
              <a:t>(Krashen 1982, p. 31). </a:t>
            </a:r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="" xmlns:a16="http://schemas.microsoft.com/office/drawing/2014/main" id="{EA70B639-E139-4E9E-A065-DD7C1772E142}"/>
              </a:ext>
            </a:extLst>
          </p:cNvPr>
          <p:cNvCxnSpPr>
            <a:cxnSpLocks/>
            <a:stCxn id="44" idx="2"/>
            <a:endCxn id="48" idx="0"/>
          </p:cNvCxnSpPr>
          <p:nvPr/>
        </p:nvCxnSpPr>
        <p:spPr>
          <a:xfrm flipH="1">
            <a:off x="10094278" y="2102770"/>
            <a:ext cx="1" cy="2064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="" xmlns:a16="http://schemas.microsoft.com/office/drawing/2014/main" id="{95CD7085-6AA9-4E97-BC50-54B40AFF0739}"/>
              </a:ext>
            </a:extLst>
          </p:cNvPr>
          <p:cNvSpPr txBox="1"/>
          <p:nvPr/>
        </p:nvSpPr>
        <p:spPr>
          <a:xfrm>
            <a:off x="8331742" y="2309176"/>
            <a:ext cx="3525072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/>
              <a:t>Motivation, self-confidence and anxiety can all affect language acquisition </a:t>
            </a:r>
            <a:r>
              <a:rPr lang="en-GB" sz="700" dirty="0"/>
              <a:t>(Krashen 1982). </a:t>
            </a:r>
          </a:p>
          <a:p>
            <a:r>
              <a:rPr lang="en-GB" sz="1500" b="1" dirty="0"/>
              <a:t>Both learners!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="" xmlns:a16="http://schemas.microsoft.com/office/drawing/2014/main" id="{3C8E4664-9F90-4DBC-B33D-50E72E6EB356}"/>
              </a:ext>
            </a:extLst>
          </p:cNvPr>
          <p:cNvSpPr/>
          <p:nvPr/>
        </p:nvSpPr>
        <p:spPr>
          <a:xfrm>
            <a:off x="7584195" y="3482508"/>
            <a:ext cx="4760544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Interlanguage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="" xmlns:a16="http://schemas.microsoft.com/office/drawing/2014/main" id="{EB45D8E3-8FD5-413D-AE26-D0C34443D315}"/>
              </a:ext>
            </a:extLst>
          </p:cNvPr>
          <p:cNvSpPr txBox="1"/>
          <p:nvPr/>
        </p:nvSpPr>
        <p:spPr>
          <a:xfrm>
            <a:off x="8743615" y="3994999"/>
            <a:ext cx="3205859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/>
              <a:t>An internal, mental grammatical repertoire that learners construct throughout their language journey </a:t>
            </a:r>
            <a:r>
              <a:rPr lang="en-GB" sz="700" dirty="0"/>
              <a:t>(</a:t>
            </a:r>
            <a:r>
              <a:rPr lang="en-GB" sz="700" dirty="0" err="1"/>
              <a:t>Selinker</a:t>
            </a:r>
            <a:r>
              <a:rPr lang="en-GB" sz="700" dirty="0"/>
              <a:t> 1972, cited by Ellis &amp; </a:t>
            </a:r>
            <a:r>
              <a:rPr lang="en-GB" sz="700" dirty="0" err="1"/>
              <a:t>Barkhuizen</a:t>
            </a:r>
            <a:r>
              <a:rPr lang="en-GB" sz="700" dirty="0"/>
              <a:t> 2005).  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="" xmlns:a16="http://schemas.microsoft.com/office/drawing/2014/main" id="{DD554A85-9A60-4DD1-A8A7-817EE80CDC16}"/>
              </a:ext>
            </a:extLst>
          </p:cNvPr>
          <p:cNvSpPr txBox="1"/>
          <p:nvPr/>
        </p:nvSpPr>
        <p:spPr>
          <a:xfrm>
            <a:off x="9220542" y="5076877"/>
            <a:ext cx="241631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b="1" dirty="0"/>
              <a:t>Permeable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b="1" dirty="0"/>
              <a:t>variable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b="1" dirty="0"/>
              <a:t>Fossilisation</a:t>
            </a:r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="" xmlns:a16="http://schemas.microsoft.com/office/drawing/2014/main" id="{9CCD87D5-FEFB-46BF-8FC8-95BC6475DD2F}"/>
              </a:ext>
            </a:extLst>
          </p:cNvPr>
          <p:cNvCxnSpPr>
            <a:cxnSpLocks/>
          </p:cNvCxnSpPr>
          <p:nvPr/>
        </p:nvCxnSpPr>
        <p:spPr>
          <a:xfrm>
            <a:off x="3633881" y="4078222"/>
            <a:ext cx="953049" cy="2582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Image result for brain">
            <a:extLst>
              <a:ext uri="{FF2B5EF4-FFF2-40B4-BE49-F238E27FC236}">
                <a16:creationId xmlns="" xmlns:a16="http://schemas.microsoft.com/office/drawing/2014/main" id="{0DAFD1FF-DCE9-401A-9FB9-3F226FF354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238" t="-1237" b="3514"/>
          <a:stretch/>
        </p:blipFill>
        <p:spPr bwMode="auto">
          <a:xfrm>
            <a:off x="11004591" y="3388405"/>
            <a:ext cx="744060" cy="5575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Rectangle 55">
            <a:extLst>
              <a:ext uri="{FF2B5EF4-FFF2-40B4-BE49-F238E27FC236}">
                <a16:creationId xmlns="" xmlns:a16="http://schemas.microsoft.com/office/drawing/2014/main" id="{D6D79886-CC95-4093-9987-0BB4F2AB4E35}"/>
              </a:ext>
            </a:extLst>
          </p:cNvPr>
          <p:cNvSpPr/>
          <p:nvPr/>
        </p:nvSpPr>
        <p:spPr>
          <a:xfrm>
            <a:off x="4586930" y="4132360"/>
            <a:ext cx="198500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Learned attention &amp; Blocking</a:t>
            </a:r>
          </a:p>
        </p:txBody>
      </p:sp>
      <p:cxnSp>
        <p:nvCxnSpPr>
          <p:cNvPr id="58" name="Straight Arrow Connector 57">
            <a:extLst>
              <a:ext uri="{FF2B5EF4-FFF2-40B4-BE49-F238E27FC236}">
                <a16:creationId xmlns="" xmlns:a16="http://schemas.microsoft.com/office/drawing/2014/main" id="{C21E87CB-1C03-4A9F-9412-5D90D1E8DA38}"/>
              </a:ext>
            </a:extLst>
          </p:cNvPr>
          <p:cNvCxnSpPr/>
          <p:nvPr/>
        </p:nvCxnSpPr>
        <p:spPr>
          <a:xfrm flipV="1">
            <a:off x="6388676" y="4911594"/>
            <a:ext cx="319055" cy="2420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="" xmlns:a16="http://schemas.microsoft.com/office/drawing/2014/main" id="{091FFE23-5927-4F42-A95E-EBB80CEBCAF4}"/>
              </a:ext>
            </a:extLst>
          </p:cNvPr>
          <p:cNvCxnSpPr>
            <a:cxnSpLocks/>
          </p:cNvCxnSpPr>
          <p:nvPr/>
        </p:nvCxnSpPr>
        <p:spPr>
          <a:xfrm>
            <a:off x="7286506" y="5088195"/>
            <a:ext cx="0" cy="2887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>
            <a:extLst>
              <a:ext uri="{FF2B5EF4-FFF2-40B4-BE49-F238E27FC236}">
                <a16:creationId xmlns="" xmlns:a16="http://schemas.microsoft.com/office/drawing/2014/main" id="{7D0AA736-0CF0-4E11-8C0F-9ED2112E22AE}"/>
              </a:ext>
            </a:extLst>
          </p:cNvPr>
          <p:cNvSpPr txBox="1"/>
          <p:nvPr/>
        </p:nvSpPr>
        <p:spPr>
          <a:xfrm>
            <a:off x="6719418" y="5382621"/>
            <a:ext cx="172955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/>
              <a:t>Potential explanation for both learners: they may not be paying attention to articles in the input. 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="" xmlns:a16="http://schemas.microsoft.com/office/drawing/2014/main" id="{44E07AFE-2B15-452C-9C5D-D98B30072343}"/>
              </a:ext>
            </a:extLst>
          </p:cNvPr>
          <p:cNvSpPr txBox="1"/>
          <p:nvPr/>
        </p:nvSpPr>
        <p:spPr>
          <a:xfrm>
            <a:off x="1694044" y="189556"/>
            <a:ext cx="1713214" cy="11233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b="1" dirty="0"/>
              <a:t>First language has the potential to influence learners’ interlanguage </a:t>
            </a:r>
            <a:r>
              <a:rPr lang="en-GB" sz="700" dirty="0"/>
              <a:t>(</a:t>
            </a:r>
            <a:r>
              <a:rPr lang="en-GB" sz="700" dirty="0" err="1"/>
              <a:t>Lightbrown</a:t>
            </a:r>
            <a:r>
              <a:rPr lang="en-GB" sz="700" dirty="0"/>
              <a:t> &amp; Spada 2013). 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="" xmlns:a16="http://schemas.microsoft.com/office/drawing/2014/main" id="{2D4E9D04-AFA2-46F3-9A3F-E14969911374}"/>
              </a:ext>
            </a:extLst>
          </p:cNvPr>
          <p:cNvSpPr txBox="1"/>
          <p:nvPr/>
        </p:nvSpPr>
        <p:spPr>
          <a:xfrm>
            <a:off x="4488195" y="4778691"/>
            <a:ext cx="202674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400" b="1" dirty="0"/>
              <a:t>The fully L1 limits input analysis of L2 – Learned attention </a:t>
            </a:r>
            <a:r>
              <a:rPr lang="en-GB" sz="800" dirty="0"/>
              <a:t>(Ellis &amp; Wulff 2015). </a:t>
            </a:r>
            <a:endParaRPr lang="en-GB" sz="1200" b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400" b="1" dirty="0"/>
              <a:t>Salient and redundant aspects of speech may be overlooked in favour of something reliable </a:t>
            </a:r>
            <a:r>
              <a:rPr lang="en-GB" sz="700" dirty="0"/>
              <a:t>(Ellis &amp; Wulff 2015). </a:t>
            </a:r>
          </a:p>
          <a:p>
            <a:endParaRPr lang="en-GB" sz="1200" dirty="0"/>
          </a:p>
        </p:txBody>
      </p:sp>
      <p:cxnSp>
        <p:nvCxnSpPr>
          <p:cNvPr id="73" name="Straight Arrow Connector 72">
            <a:extLst>
              <a:ext uri="{FF2B5EF4-FFF2-40B4-BE49-F238E27FC236}">
                <a16:creationId xmlns="" xmlns:a16="http://schemas.microsoft.com/office/drawing/2014/main" id="{5CEFA68E-D1FD-4989-9C95-21C96728D2C3}"/>
              </a:ext>
            </a:extLst>
          </p:cNvPr>
          <p:cNvCxnSpPr>
            <a:cxnSpLocks/>
          </p:cNvCxnSpPr>
          <p:nvPr/>
        </p:nvCxnSpPr>
        <p:spPr>
          <a:xfrm>
            <a:off x="1605642" y="4065569"/>
            <a:ext cx="41630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5" name="TextBox 1034">
            <a:extLst>
              <a:ext uri="{FF2B5EF4-FFF2-40B4-BE49-F238E27FC236}">
                <a16:creationId xmlns="" xmlns:a16="http://schemas.microsoft.com/office/drawing/2014/main" id="{AA988D0A-51F0-4CBA-9301-8CF0364534B0}"/>
              </a:ext>
            </a:extLst>
          </p:cNvPr>
          <p:cNvSpPr txBox="1"/>
          <p:nvPr/>
        </p:nvSpPr>
        <p:spPr>
          <a:xfrm>
            <a:off x="18508" y="5083409"/>
            <a:ext cx="1675533" cy="1585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b="1" dirty="0"/>
              <a:t>Irregularities between two languages can make acquisition of some items harder.</a:t>
            </a:r>
            <a:r>
              <a:rPr lang="en-GB" sz="1500" dirty="0"/>
              <a:t> </a:t>
            </a:r>
            <a:r>
              <a:rPr lang="en-GB" sz="700" dirty="0"/>
              <a:t>(</a:t>
            </a:r>
            <a:r>
              <a:rPr lang="en-GB" sz="700" dirty="0" err="1"/>
              <a:t>Lightbrown</a:t>
            </a:r>
            <a:r>
              <a:rPr lang="en-GB" sz="700" dirty="0"/>
              <a:t> &amp; Spada 2013). 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="" xmlns:a16="http://schemas.microsoft.com/office/drawing/2014/main" id="{AD219094-25F5-41EF-B3DB-7D380D319FF4}"/>
              </a:ext>
            </a:extLst>
          </p:cNvPr>
          <p:cNvSpPr txBox="1"/>
          <p:nvPr/>
        </p:nvSpPr>
        <p:spPr>
          <a:xfrm>
            <a:off x="6758613" y="3697878"/>
            <a:ext cx="1857731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/>
              <a:t>Articles = not particularly salient and don’t impose largely upon utterances’ meanings </a:t>
            </a:r>
            <a:r>
              <a:rPr lang="en-GB" sz="700" dirty="0"/>
              <a:t>(</a:t>
            </a:r>
            <a:r>
              <a:rPr lang="en-GB" sz="700" dirty="0" err="1"/>
              <a:t>Lightbrown</a:t>
            </a:r>
            <a:r>
              <a:rPr lang="en-GB" sz="700" dirty="0"/>
              <a:t> &amp; Spada 2013). </a:t>
            </a:r>
          </a:p>
        </p:txBody>
      </p:sp>
    </p:spTree>
    <p:extLst>
      <p:ext uri="{BB962C8B-B14F-4D97-AF65-F5344CB8AC3E}">
        <p14:creationId xmlns="" xmlns:p14="http://schemas.microsoft.com/office/powerpoint/2010/main" val="442567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5" grpId="0"/>
      <p:bldP spid="27" grpId="0"/>
      <p:bldP spid="30" grpId="0"/>
      <p:bldP spid="33" grpId="0"/>
      <p:bldP spid="35" grpId="0"/>
      <p:bldP spid="43" grpId="0"/>
      <p:bldP spid="44" grpId="0"/>
      <p:bldP spid="49" grpId="0"/>
      <p:bldP spid="50" grpId="0"/>
      <p:bldP spid="56" grpId="0"/>
      <p:bldP spid="63" grpId="0"/>
      <p:bldP spid="69" grpId="0"/>
      <p:bldP spid="1035" grpId="0"/>
      <p:bldP spid="8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A45A94C8-9313-4CC6-932A-FE16DC6DD371}"/>
              </a:ext>
            </a:extLst>
          </p:cNvPr>
          <p:cNvSpPr/>
          <p:nvPr/>
        </p:nvSpPr>
        <p:spPr>
          <a:xfrm>
            <a:off x="3814214" y="-143853"/>
            <a:ext cx="432092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Phonetic barriers </a:t>
            </a:r>
            <a:endParaRPr lang="en-US" sz="4400" b="1" u="sng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D50A8A27-AD9C-4B0C-ADDD-CEFFE3C6078D}"/>
              </a:ext>
            </a:extLst>
          </p:cNvPr>
          <p:cNvSpPr/>
          <p:nvPr/>
        </p:nvSpPr>
        <p:spPr>
          <a:xfrm>
            <a:off x="46911" y="110189"/>
            <a:ext cx="99187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Age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95521DB4-3CE9-49C0-A66F-645D120DD49A}"/>
              </a:ext>
            </a:extLst>
          </p:cNvPr>
          <p:cNvSpPr/>
          <p:nvPr/>
        </p:nvSpPr>
        <p:spPr>
          <a:xfrm>
            <a:off x="8092437" y="263122"/>
            <a:ext cx="237942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Language experience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="" xmlns:a16="http://schemas.microsoft.com/office/drawing/2014/main" id="{8D1FE92B-D12D-400D-B300-0A37B26C0BED}"/>
              </a:ext>
            </a:extLst>
          </p:cNvPr>
          <p:cNvCxnSpPr>
            <a:cxnSpLocks/>
            <a:stCxn id="5" idx="2"/>
          </p:cNvCxnSpPr>
          <p:nvPr/>
        </p:nvCxnSpPr>
        <p:spPr>
          <a:xfrm flipH="1">
            <a:off x="542848" y="818075"/>
            <a:ext cx="1" cy="7962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2D2363EC-2A26-4936-8A90-9210EEF780B5}"/>
              </a:ext>
            </a:extLst>
          </p:cNvPr>
          <p:cNvSpPr txBox="1"/>
          <p:nvPr/>
        </p:nvSpPr>
        <p:spPr>
          <a:xfrm>
            <a:off x="-8076" y="1554187"/>
            <a:ext cx="2131166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b="1" dirty="0"/>
              <a:t>Mature learners rarely obtain a ‘native’ level of pronunciation – even with considerable experience in the L2 </a:t>
            </a:r>
            <a:r>
              <a:rPr lang="en-GB" sz="700" dirty="0"/>
              <a:t>(</a:t>
            </a:r>
            <a:r>
              <a:rPr lang="en-GB" sz="700" dirty="0" err="1"/>
              <a:t>Derwing</a:t>
            </a:r>
            <a:r>
              <a:rPr lang="en-GB" sz="700" dirty="0"/>
              <a:t> &amp; Munro, 2015). 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="" xmlns:a16="http://schemas.microsoft.com/office/drawing/2014/main" id="{53F74F37-9DED-4F4E-9DAD-3E61BB507CA4}"/>
              </a:ext>
            </a:extLst>
          </p:cNvPr>
          <p:cNvCxnSpPr>
            <a:cxnSpLocks/>
          </p:cNvCxnSpPr>
          <p:nvPr/>
        </p:nvCxnSpPr>
        <p:spPr>
          <a:xfrm>
            <a:off x="215996" y="2908404"/>
            <a:ext cx="0" cy="5403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C96FC088-FDEA-4F67-B72A-A29DBB688A91}"/>
              </a:ext>
            </a:extLst>
          </p:cNvPr>
          <p:cNvSpPr txBox="1"/>
          <p:nvPr/>
        </p:nvSpPr>
        <p:spPr>
          <a:xfrm>
            <a:off x="54373" y="3414510"/>
            <a:ext cx="191902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b="1" dirty="0"/>
              <a:t>Age of learning (AOL) has been found to negatively correlate with L2 accent, i.e. not ‘native’ like </a:t>
            </a:r>
            <a:r>
              <a:rPr lang="en-GB" sz="700" dirty="0"/>
              <a:t>(Munro &amp; Mann 2005). 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="" xmlns:a16="http://schemas.microsoft.com/office/drawing/2014/main" id="{E154178D-94AD-4BD6-807A-12D9E8214BB1}"/>
              </a:ext>
            </a:extLst>
          </p:cNvPr>
          <p:cNvCxnSpPr>
            <a:cxnSpLocks/>
          </p:cNvCxnSpPr>
          <p:nvPr/>
        </p:nvCxnSpPr>
        <p:spPr>
          <a:xfrm>
            <a:off x="215996" y="4768727"/>
            <a:ext cx="0" cy="10413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="" xmlns:a16="http://schemas.microsoft.com/office/drawing/2014/main" id="{F6B1D4D3-4712-4E5C-A994-22B29101B9ED}"/>
              </a:ext>
            </a:extLst>
          </p:cNvPr>
          <p:cNvCxnSpPr>
            <a:cxnSpLocks/>
            <a:endCxn id="63" idx="1"/>
          </p:cNvCxnSpPr>
          <p:nvPr/>
        </p:nvCxnSpPr>
        <p:spPr>
          <a:xfrm flipV="1">
            <a:off x="1514580" y="6065107"/>
            <a:ext cx="457071" cy="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5C4019B3-0731-47F1-8E47-773BD94DF60D}"/>
              </a:ext>
            </a:extLst>
          </p:cNvPr>
          <p:cNvSpPr txBox="1"/>
          <p:nvPr/>
        </p:nvSpPr>
        <p:spPr>
          <a:xfrm>
            <a:off x="3797536" y="4561526"/>
            <a:ext cx="2238607" cy="11233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b="1" dirty="0"/>
              <a:t>Taiko’s /l/-/r/ difficulties: evidence to suggest Japanese learner’s cannot perceive the difference! </a:t>
            </a:r>
            <a:r>
              <a:rPr lang="en-GB" sz="700" dirty="0"/>
              <a:t>(Strange &amp; </a:t>
            </a:r>
            <a:r>
              <a:rPr lang="en-GB" sz="700" dirty="0" err="1"/>
              <a:t>Dittmann</a:t>
            </a:r>
            <a:r>
              <a:rPr lang="en-GB" sz="700" dirty="0"/>
              <a:t> 1984). 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="" xmlns:a16="http://schemas.microsoft.com/office/drawing/2014/main" id="{D060D0B8-BFE6-4548-B2A2-5B7BB1CBEDB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14474" t="17131" r="4290" b="3069"/>
          <a:stretch/>
        </p:blipFill>
        <p:spPr>
          <a:xfrm>
            <a:off x="2651036" y="1053225"/>
            <a:ext cx="3088545" cy="3033704"/>
          </a:xfrm>
          <a:prstGeom prst="rect">
            <a:avLst/>
          </a:prstGeom>
        </p:spPr>
      </p:pic>
      <p:cxnSp>
        <p:nvCxnSpPr>
          <p:cNvPr id="32" name="Straight Arrow Connector 31">
            <a:extLst>
              <a:ext uri="{FF2B5EF4-FFF2-40B4-BE49-F238E27FC236}">
                <a16:creationId xmlns="" xmlns:a16="http://schemas.microsoft.com/office/drawing/2014/main" id="{C4507CA9-B432-4611-983C-BAAA292F89AE}"/>
              </a:ext>
            </a:extLst>
          </p:cNvPr>
          <p:cNvCxnSpPr>
            <a:cxnSpLocks/>
          </p:cNvCxnSpPr>
          <p:nvPr/>
        </p:nvCxnSpPr>
        <p:spPr>
          <a:xfrm flipH="1">
            <a:off x="8303312" y="2135480"/>
            <a:ext cx="593577" cy="4463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9DF535E4-CB41-4984-8401-AA21D0C0A7CD}"/>
              </a:ext>
            </a:extLst>
          </p:cNvPr>
          <p:cNvSpPr txBox="1"/>
          <p:nvPr/>
        </p:nvSpPr>
        <p:spPr>
          <a:xfrm>
            <a:off x="8270225" y="1427227"/>
            <a:ext cx="225624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/>
              <a:t>Length of residence (LOR) = potential implications for pronunciation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="" xmlns:a16="http://schemas.microsoft.com/office/drawing/2014/main" id="{963E3E71-F1EE-4C48-9152-A8F7915BDB80}"/>
              </a:ext>
            </a:extLst>
          </p:cNvPr>
          <p:cNvCxnSpPr>
            <a:cxnSpLocks/>
          </p:cNvCxnSpPr>
          <p:nvPr/>
        </p:nvCxnSpPr>
        <p:spPr>
          <a:xfrm>
            <a:off x="9560596" y="2146971"/>
            <a:ext cx="597496" cy="4315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44B9DD10-A85C-43F0-8E81-2CBE7ED6F30A}"/>
              </a:ext>
            </a:extLst>
          </p:cNvPr>
          <p:cNvSpPr txBox="1"/>
          <p:nvPr/>
        </p:nvSpPr>
        <p:spPr>
          <a:xfrm>
            <a:off x="10160430" y="2530834"/>
            <a:ext cx="1508365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Long LOR = insignificant effect </a:t>
            </a:r>
            <a:r>
              <a:rPr lang="en-GB" sz="700" dirty="0"/>
              <a:t>(</a:t>
            </a:r>
            <a:r>
              <a:rPr lang="en-GB" sz="700" dirty="0" err="1"/>
              <a:t>Tsukada</a:t>
            </a:r>
            <a:r>
              <a:rPr lang="en-GB" sz="700" dirty="0"/>
              <a:t> et al. 2005). 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1C64C8B0-0C5D-471B-93E7-93E74C265F0F}"/>
              </a:ext>
            </a:extLst>
          </p:cNvPr>
          <p:cNvSpPr txBox="1"/>
          <p:nvPr/>
        </p:nvSpPr>
        <p:spPr>
          <a:xfrm>
            <a:off x="6965064" y="2533548"/>
            <a:ext cx="1517576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Long LOR = significant effect</a:t>
            </a:r>
            <a:r>
              <a:rPr lang="en-GB" sz="1400" b="1" dirty="0"/>
              <a:t> </a:t>
            </a:r>
            <a:r>
              <a:rPr lang="en-GB" sz="700" dirty="0"/>
              <a:t>(Munro &amp; </a:t>
            </a:r>
            <a:r>
              <a:rPr lang="en-GB" sz="700" dirty="0" err="1"/>
              <a:t>Derwing</a:t>
            </a:r>
            <a:r>
              <a:rPr lang="en-GB" sz="700" dirty="0"/>
              <a:t> 2008). </a:t>
            </a:r>
          </a:p>
        </p:txBody>
      </p:sp>
      <p:sp>
        <p:nvSpPr>
          <p:cNvPr id="45" name="Arrow: Down 44">
            <a:extLst>
              <a:ext uri="{FF2B5EF4-FFF2-40B4-BE49-F238E27FC236}">
                <a16:creationId xmlns="" xmlns:a16="http://schemas.microsoft.com/office/drawing/2014/main" id="{80F1AAA0-700C-4E9E-922C-07A257522586}"/>
              </a:ext>
            </a:extLst>
          </p:cNvPr>
          <p:cNvSpPr/>
          <p:nvPr/>
        </p:nvSpPr>
        <p:spPr>
          <a:xfrm>
            <a:off x="9020439" y="3343722"/>
            <a:ext cx="349768" cy="59355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BE7894C7-D442-4D8E-B813-D43745F7ACD2}"/>
              </a:ext>
            </a:extLst>
          </p:cNvPr>
          <p:cNvSpPr txBox="1"/>
          <p:nvPr/>
        </p:nvSpPr>
        <p:spPr>
          <a:xfrm>
            <a:off x="6965064" y="3992855"/>
            <a:ext cx="459709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700" b="1" dirty="0"/>
              <a:t>Evidence to suggest that learners who regularly seek interaction and integrate in the L2 country contributes to pronunciation gains than those who don’t </a:t>
            </a:r>
            <a:r>
              <a:rPr lang="en-GB" sz="700" dirty="0"/>
              <a:t>(</a:t>
            </a:r>
            <a:r>
              <a:rPr lang="en-GB" sz="700" dirty="0" err="1"/>
              <a:t>Derwing</a:t>
            </a:r>
            <a:r>
              <a:rPr lang="en-GB" sz="700" dirty="0"/>
              <a:t>, Thomson and Munro 2006). </a:t>
            </a:r>
            <a:endParaRPr lang="en-GB" sz="700" b="1" i="1" dirty="0"/>
          </a:p>
        </p:txBody>
      </p:sp>
      <p:cxnSp>
        <p:nvCxnSpPr>
          <p:cNvPr id="48" name="Straight Connector 47">
            <a:extLst>
              <a:ext uri="{FF2B5EF4-FFF2-40B4-BE49-F238E27FC236}">
                <a16:creationId xmlns="" xmlns:a16="http://schemas.microsoft.com/office/drawing/2014/main" id="{73A4EABD-5C7B-4F89-BE02-38F2AB18BB26}"/>
              </a:ext>
            </a:extLst>
          </p:cNvPr>
          <p:cNvCxnSpPr>
            <a:cxnSpLocks/>
          </p:cNvCxnSpPr>
          <p:nvPr/>
        </p:nvCxnSpPr>
        <p:spPr>
          <a:xfrm flipH="1">
            <a:off x="5998291" y="625588"/>
            <a:ext cx="42376" cy="62324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Arrow: Down 48">
            <a:extLst>
              <a:ext uri="{FF2B5EF4-FFF2-40B4-BE49-F238E27FC236}">
                <a16:creationId xmlns="" xmlns:a16="http://schemas.microsoft.com/office/drawing/2014/main" id="{B8C475A3-B3F2-400E-ABC4-B1615FAECEBD}"/>
              </a:ext>
            </a:extLst>
          </p:cNvPr>
          <p:cNvSpPr/>
          <p:nvPr/>
        </p:nvSpPr>
        <p:spPr>
          <a:xfrm>
            <a:off x="9185654" y="5160476"/>
            <a:ext cx="349768" cy="59355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Rectangle: Rounded Corners 50">
            <a:extLst>
              <a:ext uri="{FF2B5EF4-FFF2-40B4-BE49-F238E27FC236}">
                <a16:creationId xmlns="" xmlns:a16="http://schemas.microsoft.com/office/drawing/2014/main" id="{343C09DC-C3F8-4263-856E-2FCC58E78BD3}"/>
              </a:ext>
            </a:extLst>
          </p:cNvPr>
          <p:cNvSpPr/>
          <p:nvPr/>
        </p:nvSpPr>
        <p:spPr>
          <a:xfrm>
            <a:off x="7957409" y="5865185"/>
            <a:ext cx="2714431" cy="9268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Obvious implications for learners with low WTC!</a:t>
            </a:r>
          </a:p>
        </p:txBody>
      </p:sp>
      <p:cxnSp>
        <p:nvCxnSpPr>
          <p:cNvPr id="53" name="Straight Connector 52">
            <a:extLst>
              <a:ext uri="{FF2B5EF4-FFF2-40B4-BE49-F238E27FC236}">
                <a16:creationId xmlns="" xmlns:a16="http://schemas.microsoft.com/office/drawing/2014/main" id="{1B51BABE-4B61-4648-B1D9-C51A8AD79B21}"/>
              </a:ext>
            </a:extLst>
          </p:cNvPr>
          <p:cNvCxnSpPr/>
          <p:nvPr/>
        </p:nvCxnSpPr>
        <p:spPr>
          <a:xfrm>
            <a:off x="12456680" y="-475113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>
            <a:extLst>
              <a:ext uri="{FF2B5EF4-FFF2-40B4-BE49-F238E27FC236}">
                <a16:creationId xmlns="" xmlns:a16="http://schemas.microsoft.com/office/drawing/2014/main" id="{874FA622-4996-4700-AB62-769A26C657FD}"/>
              </a:ext>
            </a:extLst>
          </p:cNvPr>
          <p:cNvSpPr txBox="1"/>
          <p:nvPr/>
        </p:nvSpPr>
        <p:spPr>
          <a:xfrm>
            <a:off x="2881868" y="578628"/>
            <a:ext cx="251627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Hypothetical relationships between age of L2 learning and degree of foreign accent </a:t>
            </a:r>
            <a:r>
              <a:rPr lang="en-GB" sz="700" dirty="0"/>
              <a:t>(Munro &amp; Mann 2005, adapted by </a:t>
            </a:r>
            <a:r>
              <a:rPr lang="en-GB" sz="700" dirty="0" err="1"/>
              <a:t>Derwing</a:t>
            </a:r>
            <a:r>
              <a:rPr lang="en-GB" sz="700" dirty="0"/>
              <a:t> &amp; Munro 2015, p. 37). 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="" xmlns:a16="http://schemas.microsoft.com/office/drawing/2014/main" id="{57775A5E-7F9F-4D80-AE2D-03A8BAA4E937}"/>
              </a:ext>
            </a:extLst>
          </p:cNvPr>
          <p:cNvSpPr txBox="1"/>
          <p:nvPr/>
        </p:nvSpPr>
        <p:spPr>
          <a:xfrm>
            <a:off x="72055" y="5795135"/>
            <a:ext cx="1594848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/>
              <a:t>Potential critical period for pronunciation </a:t>
            </a:r>
            <a:r>
              <a:rPr lang="en-GB" sz="700" dirty="0"/>
              <a:t>(</a:t>
            </a:r>
            <a:r>
              <a:rPr lang="en-GB" sz="700" dirty="0" err="1"/>
              <a:t>DeKeyser</a:t>
            </a:r>
            <a:r>
              <a:rPr lang="en-GB" sz="700" dirty="0"/>
              <a:t> 2000). 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="" xmlns:a16="http://schemas.microsoft.com/office/drawing/2014/main" id="{01ED06EB-0BA8-4F0B-8B9E-D1E4E4EC2604}"/>
              </a:ext>
            </a:extLst>
          </p:cNvPr>
          <p:cNvSpPr txBox="1"/>
          <p:nvPr/>
        </p:nvSpPr>
        <p:spPr>
          <a:xfrm>
            <a:off x="1971651" y="5264888"/>
            <a:ext cx="2045513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/>
              <a:t>Infants’ speech perception rapidly becomes focused on native language – can’t distinguish phonetical aspects of other languages </a:t>
            </a:r>
            <a:r>
              <a:rPr lang="en-GB" sz="700" dirty="0"/>
              <a:t>(</a:t>
            </a:r>
            <a:r>
              <a:rPr lang="en-GB" sz="700" dirty="0" err="1"/>
              <a:t>Werker</a:t>
            </a:r>
            <a:r>
              <a:rPr lang="en-GB" sz="700" dirty="0"/>
              <a:t> &amp; Tees 2002). </a:t>
            </a:r>
          </a:p>
        </p:txBody>
      </p:sp>
      <p:cxnSp>
        <p:nvCxnSpPr>
          <p:cNvPr id="81" name="Connector: Elbow 80">
            <a:extLst>
              <a:ext uri="{FF2B5EF4-FFF2-40B4-BE49-F238E27FC236}">
                <a16:creationId xmlns="" xmlns:a16="http://schemas.microsoft.com/office/drawing/2014/main" id="{13F62951-B34A-44F3-8A35-5FA4ACB98D87}"/>
              </a:ext>
            </a:extLst>
          </p:cNvPr>
          <p:cNvCxnSpPr>
            <a:cxnSpLocks/>
            <a:endCxn id="29" idx="2"/>
          </p:cNvCxnSpPr>
          <p:nvPr/>
        </p:nvCxnSpPr>
        <p:spPr>
          <a:xfrm flipV="1">
            <a:off x="3797536" y="5684910"/>
            <a:ext cx="1119304" cy="340656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861164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0" grpId="0"/>
      <p:bldP spid="17" grpId="0"/>
      <p:bldP spid="29" grpId="0"/>
      <p:bldP spid="38" grpId="0"/>
      <p:bldP spid="43" grpId="0"/>
      <p:bldP spid="44" grpId="0"/>
      <p:bldP spid="45" grpId="0" animBg="1"/>
      <p:bldP spid="46" grpId="0"/>
      <p:bldP spid="49" grpId="0" animBg="1"/>
      <p:bldP spid="51" grpId="0" animBg="1"/>
      <p:bldP spid="59" grpId="0"/>
      <p:bldP spid="60" grpId="0"/>
      <p:bldP spid="6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163C4EC9-FD0A-4E01-9A3F-8FE34A810C3D}"/>
              </a:ext>
            </a:extLst>
          </p:cNvPr>
          <p:cNvSpPr/>
          <p:nvPr/>
        </p:nvSpPr>
        <p:spPr>
          <a:xfrm>
            <a:off x="395756" y="-94743"/>
            <a:ext cx="11440595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500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Implications and thoughts for teachers: the bigger picture</a:t>
            </a:r>
            <a:endParaRPr lang="en-US" sz="3500" b="0" u="sng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48D2E201-5365-488E-B899-1237AC40C44F}"/>
              </a:ext>
            </a:extLst>
          </p:cNvPr>
          <p:cNvSpPr txBox="1"/>
          <p:nvPr/>
        </p:nvSpPr>
        <p:spPr>
          <a:xfrm>
            <a:off x="3288629" y="632984"/>
            <a:ext cx="61082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/>
              <a:t>Obtaining a ‘native’ speaker level – difficult.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/>
              <a:t>Leading to more bad than good – a vicious cycle.</a:t>
            </a:r>
          </a:p>
        </p:txBody>
      </p:sp>
      <p:pic>
        <p:nvPicPr>
          <p:cNvPr id="6" name="Picture 5" descr="Image result for male college student">
            <a:extLst>
              <a:ext uri="{FF2B5EF4-FFF2-40B4-BE49-F238E27FC236}">
                <a16:creationId xmlns="" xmlns:a16="http://schemas.microsoft.com/office/drawing/2014/main" id="{F5CE2A73-4D1D-411E-9991-465C6EDE6E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193" t="1097" r="67018" b="62763"/>
          <a:stretch/>
        </p:blipFill>
        <p:spPr bwMode="auto">
          <a:xfrm>
            <a:off x="11470105" y="1"/>
            <a:ext cx="713878" cy="88156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Model, Shenzhen Polytechnic, Good Photo, Woman, Student">
            <a:extLst>
              <a:ext uri="{FF2B5EF4-FFF2-40B4-BE49-F238E27FC236}">
                <a16:creationId xmlns="" xmlns:a16="http://schemas.microsoft.com/office/drawing/2014/main" id="{CBA487FA-2EDB-450D-9471-ECDBC3C09E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2720" r="30761" b="37116"/>
          <a:stretch/>
        </p:blipFill>
        <p:spPr bwMode="auto">
          <a:xfrm>
            <a:off x="8017" y="7973"/>
            <a:ext cx="753984" cy="93109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rrow: Down 7">
            <a:extLst>
              <a:ext uri="{FF2B5EF4-FFF2-40B4-BE49-F238E27FC236}">
                <a16:creationId xmlns="" xmlns:a16="http://schemas.microsoft.com/office/drawing/2014/main" id="{A9AC8DCB-0952-4285-807C-2614E1E0524A}"/>
              </a:ext>
            </a:extLst>
          </p:cNvPr>
          <p:cNvSpPr/>
          <p:nvPr/>
        </p:nvSpPr>
        <p:spPr>
          <a:xfrm>
            <a:off x="5654843" y="1332545"/>
            <a:ext cx="288757" cy="43429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D98276E4-B937-4705-BFCF-10471C055EEF}"/>
              </a:ext>
            </a:extLst>
          </p:cNvPr>
          <p:cNvSpPr txBox="1"/>
          <p:nvPr/>
        </p:nvSpPr>
        <p:spPr>
          <a:xfrm>
            <a:off x="0" y="1933535"/>
            <a:ext cx="460408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500" b="1" dirty="0"/>
              <a:t>Found and evidenced by Andrei &amp; Taiko – more competency = less reliance on the L1</a:t>
            </a:r>
            <a:r>
              <a:rPr lang="en-GB" sz="1400" b="1" dirty="0"/>
              <a:t> </a:t>
            </a:r>
            <a:r>
              <a:rPr lang="en-GB" sz="700" dirty="0"/>
              <a:t>(Hall &amp; Reyes 2009).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9372C2C6-4121-4A21-AF95-B3FCB56F91D9}"/>
              </a:ext>
            </a:extLst>
          </p:cNvPr>
          <p:cNvSpPr txBox="1"/>
          <p:nvPr/>
        </p:nvSpPr>
        <p:spPr>
          <a:xfrm>
            <a:off x="-16045" y="2615260"/>
            <a:ext cx="460408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500" b="1" dirty="0"/>
              <a:t>Monitor under-users (Andrei) could benefit from explicit teaching, which helps learners notice any knowledge gaps</a:t>
            </a:r>
            <a:r>
              <a:rPr lang="en-GB" sz="1500" dirty="0"/>
              <a:t> </a:t>
            </a:r>
            <a:r>
              <a:rPr lang="en-GB" sz="700" dirty="0"/>
              <a:t>(Ellis &amp; Wulf 2015).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389AD5DB-E988-40B9-B7EB-805D19F2517E}"/>
              </a:ext>
            </a:extLst>
          </p:cNvPr>
          <p:cNvSpPr txBox="1"/>
          <p:nvPr/>
        </p:nvSpPr>
        <p:spPr>
          <a:xfrm>
            <a:off x="898358" y="5704525"/>
            <a:ext cx="46040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600" b="1" dirty="0"/>
              <a:t>Most importantly, students need to reminded that although the ‘native’ speaker goal is unattainable, it is not necessary! </a:t>
            </a:r>
            <a:r>
              <a:rPr lang="en-GB" sz="700" dirty="0"/>
              <a:t>(Cook 2016).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2506F24B-29A4-4D4E-A893-0FD1C7BF1862}"/>
              </a:ext>
            </a:extLst>
          </p:cNvPr>
          <p:cNvSpPr txBox="1"/>
          <p:nvPr/>
        </p:nvSpPr>
        <p:spPr>
          <a:xfrm>
            <a:off x="8017" y="4377847"/>
            <a:ext cx="4491789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500" b="1" dirty="0"/>
              <a:t>Interlanguage possesses a considerable amount of instability – this is to be expected, however, as learners get closer to target norms</a:t>
            </a:r>
            <a:r>
              <a:rPr lang="en-GB" sz="1500" dirty="0"/>
              <a:t> </a:t>
            </a:r>
            <a:r>
              <a:rPr lang="en-GB" sz="700" dirty="0"/>
              <a:t>(Ellis &amp; </a:t>
            </a:r>
            <a:r>
              <a:rPr lang="en-GB" sz="700" dirty="0" err="1"/>
              <a:t>Barkhuizen</a:t>
            </a:r>
            <a:r>
              <a:rPr lang="en-GB" sz="700" dirty="0"/>
              <a:t> 2005). 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="" xmlns:a16="http://schemas.microsoft.com/office/drawing/2014/main" id="{B1BBD127-768E-44DB-8A98-34BF9E5A3D16}"/>
              </a:ext>
            </a:extLst>
          </p:cNvPr>
          <p:cNvCxnSpPr>
            <a:cxnSpLocks/>
          </p:cNvCxnSpPr>
          <p:nvPr/>
        </p:nvCxnSpPr>
        <p:spPr>
          <a:xfrm>
            <a:off x="4491789" y="2164367"/>
            <a:ext cx="3336759" cy="11491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C2154023-EA52-44F7-BA56-BB437A9A5552}"/>
              </a:ext>
            </a:extLst>
          </p:cNvPr>
          <p:cNvSpPr txBox="1"/>
          <p:nvPr/>
        </p:nvSpPr>
        <p:spPr>
          <a:xfrm>
            <a:off x="7828548" y="1867617"/>
            <a:ext cx="402656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500" b="1" dirty="0"/>
              <a:t>Intelligibility = word recognition </a:t>
            </a:r>
            <a:r>
              <a:rPr lang="en-GB" sz="700" dirty="0"/>
              <a:t>(</a:t>
            </a:r>
            <a:r>
              <a:rPr lang="en-GB" sz="700" dirty="0" err="1"/>
              <a:t>Derwing</a:t>
            </a:r>
            <a:r>
              <a:rPr lang="en-GB" sz="700" dirty="0"/>
              <a:t> &amp; Munro 1997). 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C770CD0D-1BEC-44EE-A889-E39D924429B7}"/>
              </a:ext>
            </a:extLst>
          </p:cNvPr>
          <p:cNvSpPr txBox="1"/>
          <p:nvPr/>
        </p:nvSpPr>
        <p:spPr>
          <a:xfrm>
            <a:off x="7828548" y="2400787"/>
            <a:ext cx="4106778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500" b="1" dirty="0"/>
              <a:t>Similarly, heavy Japanese accents have been found to be largely intelligible when IN context </a:t>
            </a:r>
            <a:r>
              <a:rPr lang="en-GB" sz="700" dirty="0"/>
              <a:t>(</a:t>
            </a:r>
            <a:r>
              <a:rPr lang="en-GB" sz="700" dirty="0" err="1"/>
              <a:t>Suenobu</a:t>
            </a:r>
            <a:r>
              <a:rPr lang="en-GB" sz="700" dirty="0"/>
              <a:t>, </a:t>
            </a:r>
            <a:r>
              <a:rPr lang="en-GB" sz="700" dirty="0" err="1"/>
              <a:t>Kanzaki</a:t>
            </a:r>
            <a:r>
              <a:rPr lang="en-GB" sz="700" dirty="0"/>
              <a:t> &amp; Yamane 1992).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103D8718-9776-4FDF-81B5-91B96CF60130}"/>
              </a:ext>
            </a:extLst>
          </p:cNvPr>
          <p:cNvSpPr txBox="1"/>
          <p:nvPr/>
        </p:nvSpPr>
        <p:spPr>
          <a:xfrm>
            <a:off x="7828547" y="3176832"/>
            <a:ext cx="4026567" cy="11233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500" b="1" dirty="0"/>
              <a:t>Both studies indicate that rather than worrying about accent, certain salient phonemes and general grammatical competency can increase intelligibility </a:t>
            </a:r>
            <a:r>
              <a:rPr lang="en-GB" sz="700" dirty="0"/>
              <a:t>(</a:t>
            </a:r>
            <a:r>
              <a:rPr lang="en-GB" sz="700" dirty="0" err="1"/>
              <a:t>Derwing</a:t>
            </a:r>
            <a:r>
              <a:rPr lang="en-GB" sz="700" dirty="0"/>
              <a:t> &amp; Munro 1997; </a:t>
            </a:r>
            <a:r>
              <a:rPr lang="en-GB" sz="700" dirty="0" err="1"/>
              <a:t>Suenobu</a:t>
            </a:r>
            <a:r>
              <a:rPr lang="en-GB" sz="700" dirty="0"/>
              <a:t>, </a:t>
            </a:r>
            <a:r>
              <a:rPr lang="en-GB" sz="700" dirty="0" err="1"/>
              <a:t>Kanzaki</a:t>
            </a:r>
            <a:r>
              <a:rPr lang="en-GB" sz="700" dirty="0"/>
              <a:t> &amp; Yamane 1992). 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79419E80-CD38-49D0-8F37-F5E651F5B41A}"/>
              </a:ext>
            </a:extLst>
          </p:cNvPr>
          <p:cNvSpPr txBox="1"/>
          <p:nvPr/>
        </p:nvSpPr>
        <p:spPr>
          <a:xfrm>
            <a:off x="7828548" y="4490386"/>
            <a:ext cx="357739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500" b="1" dirty="0"/>
              <a:t>Suggested that there is no fossilisation in pronunciation </a:t>
            </a:r>
            <a:r>
              <a:rPr lang="en-GB" sz="700" dirty="0"/>
              <a:t>(Thomson &amp; </a:t>
            </a:r>
            <a:r>
              <a:rPr lang="en-GB" sz="700" dirty="0" err="1"/>
              <a:t>Derwing</a:t>
            </a:r>
            <a:r>
              <a:rPr lang="en-GB" sz="700" dirty="0"/>
              <a:t> 2014). 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BD77F66F-F07D-4ED4-A0F0-CF7675AFF236}"/>
              </a:ext>
            </a:extLst>
          </p:cNvPr>
          <p:cNvSpPr txBox="1"/>
          <p:nvPr/>
        </p:nvSpPr>
        <p:spPr>
          <a:xfrm>
            <a:off x="6530323" y="5581414"/>
            <a:ext cx="46040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dirty="0"/>
              <a:t>Important that teachers don’t burden themselves and learners with the archaic </a:t>
            </a:r>
            <a:r>
              <a:rPr lang="en-GB" sz="1600" i="1" dirty="0"/>
              <a:t>nativeness principle</a:t>
            </a:r>
            <a:r>
              <a:rPr lang="en-GB" sz="1600" b="1" dirty="0"/>
              <a:t>; instead, adopt the </a:t>
            </a:r>
            <a:r>
              <a:rPr lang="en-GB" sz="1600" i="1" dirty="0"/>
              <a:t>intelligibility principle</a:t>
            </a:r>
            <a:r>
              <a:rPr lang="en-GB" sz="1600" dirty="0"/>
              <a:t>! </a:t>
            </a:r>
            <a:r>
              <a:rPr lang="en-GB" sz="700" dirty="0"/>
              <a:t>(</a:t>
            </a:r>
            <a:r>
              <a:rPr lang="en-GB" sz="700" dirty="0" err="1"/>
              <a:t>Levis</a:t>
            </a:r>
            <a:r>
              <a:rPr lang="en-GB" sz="700" dirty="0"/>
              <a:t> 2005).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7AC1C1E8-6D7D-48E2-9099-1C72956CD25B}"/>
              </a:ext>
            </a:extLst>
          </p:cNvPr>
          <p:cNvSpPr txBox="1"/>
          <p:nvPr/>
        </p:nvSpPr>
        <p:spPr>
          <a:xfrm>
            <a:off x="8017" y="3503728"/>
            <a:ext cx="3946358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500" b="1" dirty="0"/>
              <a:t>Monitor under-users could benefit from an approach which factors their fragility in mind, e.g. a </a:t>
            </a:r>
            <a:r>
              <a:rPr lang="en-GB" sz="1200" i="1" dirty="0"/>
              <a:t>focus on form </a:t>
            </a:r>
            <a:r>
              <a:rPr lang="en-GB" sz="700" dirty="0"/>
              <a:t>(Keck &amp; Kim 2014). </a:t>
            </a:r>
            <a:endParaRPr lang="en-GB" sz="700" i="1" dirty="0"/>
          </a:p>
          <a:p>
            <a:endParaRPr lang="en-GB" dirty="0"/>
          </a:p>
        </p:txBody>
      </p:sp>
      <p:sp>
        <p:nvSpPr>
          <p:cNvPr id="38" name="Rectangle 37">
            <a:extLst>
              <a:ext uri="{FF2B5EF4-FFF2-40B4-BE49-F238E27FC236}">
                <a16:creationId xmlns="" xmlns:a16="http://schemas.microsoft.com/office/drawing/2014/main" id="{BBECD057-376A-42B2-86BF-49A877A28514}"/>
              </a:ext>
            </a:extLst>
          </p:cNvPr>
          <p:cNvSpPr/>
          <p:nvPr/>
        </p:nvSpPr>
        <p:spPr>
          <a:xfrm>
            <a:off x="-68179" y="1206988"/>
            <a:ext cx="209349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u="sng" cap="none" spc="0" dirty="0">
                <a:ln w="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Grammar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="" xmlns:a16="http://schemas.microsoft.com/office/drawing/2014/main" id="{1281A410-EBE3-4410-BD9D-67DE7378E388}"/>
              </a:ext>
            </a:extLst>
          </p:cNvPr>
          <p:cNvSpPr/>
          <p:nvPr/>
        </p:nvSpPr>
        <p:spPr>
          <a:xfrm>
            <a:off x="7929037" y="1206988"/>
            <a:ext cx="2310061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u="sng" cap="none" spc="0" dirty="0">
                <a:ln w="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Pronunciation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="" xmlns:a16="http://schemas.microsoft.com/office/drawing/2014/main" id="{45757F66-75F8-4278-8774-01DBE12180B3}"/>
              </a:ext>
            </a:extLst>
          </p:cNvPr>
          <p:cNvCxnSpPr>
            <a:cxnSpLocks/>
          </p:cNvCxnSpPr>
          <p:nvPr/>
        </p:nvCxnSpPr>
        <p:spPr>
          <a:xfrm>
            <a:off x="5578642" y="6071897"/>
            <a:ext cx="951681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983893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1" grpId="0"/>
      <p:bldP spid="12" grpId="0"/>
      <p:bldP spid="13" grpId="0"/>
      <p:bldP spid="20" grpId="0"/>
      <p:bldP spid="21" grpId="0"/>
      <p:bldP spid="26" grpId="0"/>
      <p:bldP spid="34" grpId="0"/>
      <p:bldP spid="36" grpId="0"/>
      <p:bldP spid="37" grpId="0"/>
      <p:bldP spid="38" grpId="0"/>
      <p:bldP spid="3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AD6AA3E5-A88E-4FC5-A1FC-61877428DE01}"/>
              </a:ext>
            </a:extLst>
          </p:cNvPr>
          <p:cNvSpPr/>
          <p:nvPr/>
        </p:nvSpPr>
        <p:spPr>
          <a:xfrm>
            <a:off x="4437534" y="0"/>
            <a:ext cx="33169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u="sng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Conclusion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1B934390-CFD4-48AE-97F2-16BDA94FFC52}"/>
              </a:ext>
            </a:extLst>
          </p:cNvPr>
          <p:cNvSpPr txBox="1"/>
          <p:nvPr/>
        </p:nvSpPr>
        <p:spPr>
          <a:xfrm>
            <a:off x="1268075" y="862121"/>
            <a:ext cx="102164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/>
              <a:t> In terms of attitudes to language, L2- speakers of English can be motivated both extrinsically and intrinsically Compared to a high percentage of, for example, British L1 English speakers.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E3FA8AA-9B9F-498D-AA40-23BD75F9C549}"/>
              </a:ext>
            </a:extLst>
          </p:cNvPr>
          <p:cNvSpPr txBox="1"/>
          <p:nvPr/>
        </p:nvSpPr>
        <p:spPr>
          <a:xfrm>
            <a:off x="1268079" y="1640132"/>
            <a:ext cx="102164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/>
              <a:t>Through prescribers of English and attitudes of ‘native’ speakers, there are clear negative effects on language learners/potential language learners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BD49F9D6-D3AB-410B-9D97-002EBB760FB4}"/>
              </a:ext>
            </a:extLst>
          </p:cNvPr>
          <p:cNvSpPr txBox="1"/>
          <p:nvPr/>
        </p:nvSpPr>
        <p:spPr>
          <a:xfrm>
            <a:off x="1268074" y="2508143"/>
            <a:ext cx="102164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/>
              <a:t>The learners I interviewed felt these effects especially, and developed communication issues which impeded their integration, self-efficacy and further language learning.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27785A61-57C1-4337-BC21-0EB24D968E5D}"/>
              </a:ext>
            </a:extLst>
          </p:cNvPr>
          <p:cNvSpPr txBox="1"/>
          <p:nvPr/>
        </p:nvSpPr>
        <p:spPr>
          <a:xfrm>
            <a:off x="1268074" y="3307184"/>
            <a:ext cx="102164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/>
              <a:t>Individual barriers looked at both learners who voiced frustration over the difficulties and differences of English – these correlated with myths which are commonly believed amongst linguists and learners.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A8F2ED09-6761-4DB7-81E4-1E2E9DB6F448}"/>
              </a:ext>
            </a:extLst>
          </p:cNvPr>
          <p:cNvSpPr txBox="1"/>
          <p:nvPr/>
        </p:nvSpPr>
        <p:spPr>
          <a:xfrm>
            <a:off x="1268077" y="4203131"/>
            <a:ext cx="102164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/>
              <a:t>There are a number of grammatical and phonetical barriers which may never see learners attain ‘native’ speaker level. The ‘native’ speaker desire also was shown to slow or deprive learners in a number of ways.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8130FE1-7665-4936-83BA-94DB761A6DE4}"/>
              </a:ext>
            </a:extLst>
          </p:cNvPr>
          <p:cNvSpPr txBox="1"/>
          <p:nvPr/>
        </p:nvSpPr>
        <p:spPr>
          <a:xfrm>
            <a:off x="1268076" y="5320823"/>
            <a:ext cx="102164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/>
              <a:t>There are a number of considerations teachers must keep in mind: although learners may never reach ‘native’ like pronunciation and grammar they can still make progress and communicate successfully in English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56F471DD-0508-4F6E-B7D5-9EDC041B5961}"/>
              </a:ext>
            </a:extLst>
          </p:cNvPr>
          <p:cNvSpPr txBox="1"/>
          <p:nvPr/>
        </p:nvSpPr>
        <p:spPr>
          <a:xfrm>
            <a:off x="1268075" y="6359822"/>
            <a:ext cx="102164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/>
              <a:t>Teachers must also take responsibility in easing the unattainable ‘native’ speaker target  </a:t>
            </a:r>
          </a:p>
        </p:txBody>
      </p:sp>
    </p:spTree>
    <p:extLst>
      <p:ext uri="{BB962C8B-B14F-4D97-AF65-F5344CB8AC3E}">
        <p14:creationId xmlns="" xmlns:p14="http://schemas.microsoft.com/office/powerpoint/2010/main" val="2335545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21555</TotalTime>
  <Words>2407</Words>
  <Application>Microsoft Office PowerPoint</Application>
  <PresentationFormat>Custom</PresentationFormat>
  <Paragraphs>158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Jayvan</dc:creator>
  <cp:lastModifiedBy>Jayvan</cp:lastModifiedBy>
  <cp:revision>106</cp:revision>
  <dcterms:created xsi:type="dcterms:W3CDTF">2018-02-17T17:07:02Z</dcterms:created>
  <dcterms:modified xsi:type="dcterms:W3CDTF">2018-03-21T23:49:45Z</dcterms:modified>
</cp:coreProperties>
</file>